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41"/>
  </p:notesMasterIdLst>
  <p:sldIdLst>
    <p:sldId id="256" r:id="rId3"/>
    <p:sldId id="282" r:id="rId4"/>
    <p:sldId id="509" r:id="rId5"/>
    <p:sldId id="504" r:id="rId6"/>
    <p:sldId id="514" r:id="rId7"/>
    <p:sldId id="286" r:id="rId8"/>
    <p:sldId id="285" r:id="rId9"/>
    <p:sldId id="515" r:id="rId10"/>
    <p:sldId id="291" r:id="rId11"/>
    <p:sldId id="294" r:id="rId12"/>
    <p:sldId id="522" r:id="rId13"/>
    <p:sldId id="293" r:id="rId14"/>
    <p:sldId id="567" r:id="rId15"/>
    <p:sldId id="292" r:id="rId16"/>
    <p:sldId id="295" r:id="rId17"/>
    <p:sldId id="296" r:id="rId18"/>
    <p:sldId id="523" r:id="rId19"/>
    <p:sldId id="568" r:id="rId20"/>
    <p:sldId id="569" r:id="rId21"/>
    <p:sldId id="570" r:id="rId22"/>
    <p:sldId id="571" r:id="rId23"/>
    <p:sldId id="572" r:id="rId24"/>
    <p:sldId id="573" r:id="rId25"/>
    <p:sldId id="574" r:id="rId26"/>
    <p:sldId id="575" r:id="rId27"/>
    <p:sldId id="289" r:id="rId28"/>
    <p:sldId id="535" r:id="rId29"/>
    <p:sldId id="536" r:id="rId30"/>
    <p:sldId id="257" r:id="rId31"/>
    <p:sldId id="258" r:id="rId32"/>
    <p:sldId id="259" r:id="rId33"/>
    <p:sldId id="260" r:id="rId34"/>
    <p:sldId id="261" r:id="rId35"/>
    <p:sldId id="264" r:id="rId36"/>
    <p:sldId id="262" r:id="rId37"/>
    <p:sldId id="265" r:id="rId38"/>
    <p:sldId id="263" r:id="rId39"/>
    <p:sldId id="537" r:id="rId4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5" d="100"/>
          <a:sy n="115" d="100"/>
        </p:scale>
        <p:origin x="432"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zh-TW"/>
              <a:t>股價上漲幅度</a:t>
            </a:r>
            <a:r>
              <a:rPr lang="en-US"/>
              <a:t>,</a:t>
            </a:r>
            <a:r>
              <a:rPr lang="zh-TW"/>
              <a:t>本益比</a:t>
            </a:r>
            <a:r>
              <a:rPr lang="en-US"/>
              <a:t>&lt;20</a:t>
            </a:r>
            <a:r>
              <a:rPr lang="zh-TW"/>
              <a:t>倍</a:t>
            </a:r>
          </a:p>
        </c:rich>
      </c:tx>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zh-TW"/>
        </a:p>
      </c:txPr>
    </c:title>
    <c:autoTitleDeleted val="0"/>
    <c:plotArea>
      <c:layout>
        <c:manualLayout>
          <c:layoutTarget val="inner"/>
          <c:xMode val="edge"/>
          <c:yMode val="edge"/>
          <c:x val="5.5138287401574802E-2"/>
          <c:y val="0.10673455298138824"/>
          <c:w val="0.90682652559055121"/>
          <c:h val="0.82598395509449096"/>
        </c:manualLayout>
      </c:layout>
      <c:scatterChart>
        <c:scatterStyle val="smoothMarker"/>
        <c:varyColors val="0"/>
        <c:ser>
          <c:idx val="0"/>
          <c:order val="0"/>
          <c:tx>
            <c:strRef>
              <c:f>工作表1!$B$1</c:f>
              <c:strCache>
                <c:ptCount val="1"/>
                <c:pt idx="0">
                  <c:v>股價上漲幅度</c:v>
                </c:pt>
              </c:strCache>
            </c:strRef>
          </c:tx>
          <c:spPr>
            <a:ln w="9525" cap="rnd">
              <a:solidFill>
                <a:schemeClr val="accent1"/>
              </a:solidFill>
              <a:round/>
            </a:ln>
            <a:effectLst/>
          </c:spPr>
          <c:marker>
            <c:symbol val="none"/>
          </c:marker>
          <c:xVal>
            <c:numRef>
              <c:f>工作表1!$A$2:$A$4</c:f>
              <c:numCache>
                <c:formatCode>0%</c:formatCode>
                <c:ptCount val="3"/>
                <c:pt idx="0">
                  <c:v>0.05</c:v>
                </c:pt>
                <c:pt idx="1">
                  <c:v>0.1</c:v>
                </c:pt>
                <c:pt idx="2">
                  <c:v>0.15</c:v>
                </c:pt>
              </c:numCache>
            </c:numRef>
          </c:xVal>
          <c:yVal>
            <c:numRef>
              <c:f>工作表1!$B$2:$B$4</c:f>
              <c:numCache>
                <c:formatCode>0%</c:formatCode>
                <c:ptCount val="3"/>
                <c:pt idx="0">
                  <c:v>0.02</c:v>
                </c:pt>
                <c:pt idx="1">
                  <c:v>0.05</c:v>
                </c:pt>
                <c:pt idx="2">
                  <c:v>0.2</c:v>
                </c:pt>
              </c:numCache>
            </c:numRef>
          </c:yVal>
          <c:smooth val="1"/>
          <c:extLst>
            <c:ext xmlns:c16="http://schemas.microsoft.com/office/drawing/2014/chart" uri="{C3380CC4-5D6E-409C-BE32-E72D297353CC}">
              <c16:uniqueId val="{00000000-76B4-4588-AFAB-39B7C8663F3C}"/>
            </c:ext>
          </c:extLst>
        </c:ser>
        <c:dLbls>
          <c:showLegendKey val="0"/>
          <c:showVal val="0"/>
          <c:showCatName val="0"/>
          <c:showSerName val="0"/>
          <c:showPercent val="0"/>
          <c:showBubbleSize val="0"/>
        </c:dLbls>
        <c:axId val="678230544"/>
        <c:axId val="678232512"/>
      </c:scatterChart>
      <c:valAx>
        <c:axId val="678230544"/>
        <c:scaling>
          <c:orientation val="minMax"/>
        </c:scaling>
        <c:delete val="0"/>
        <c:axPos val="b"/>
        <c:majorGridlines>
          <c:spPr>
            <a:ln w="9525" cap="flat" cmpd="sng" algn="ctr">
              <a:solidFill>
                <a:schemeClr val="tx2">
                  <a:lumMod val="15000"/>
                  <a:lumOff val="85000"/>
                </a:schemeClr>
              </a:solidFill>
              <a:round/>
            </a:ln>
            <a:effectLst/>
          </c:spPr>
        </c:majorGridlines>
        <c:numFmt formatCode="0%"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TW"/>
          </a:p>
        </c:txPr>
        <c:crossAx val="678232512"/>
        <c:crosses val="autoZero"/>
        <c:crossBetween val="midCat"/>
      </c:valAx>
      <c:valAx>
        <c:axId val="678232512"/>
        <c:scaling>
          <c:orientation val="minMax"/>
        </c:scaling>
        <c:delete val="0"/>
        <c:axPos val="l"/>
        <c:majorGridlines>
          <c:spPr>
            <a:ln w="9525" cap="flat" cmpd="sng" algn="ctr">
              <a:solidFill>
                <a:schemeClr val="tx2">
                  <a:lumMod val="15000"/>
                  <a:lumOff val="85000"/>
                </a:schemeClr>
              </a:solidFill>
              <a:round/>
            </a:ln>
            <a:effectLst/>
          </c:spPr>
        </c:majorGridlines>
        <c:numFmt formatCode="0%"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TW"/>
          </a:p>
        </c:txPr>
        <c:crossAx val="678230544"/>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TW" altLang="en-US" dirty="0"/>
              <a:t>股價上漲幅度</a:t>
            </a:r>
            <a:r>
              <a:rPr lang="zh-TW" altLang="zh-TW" sz="1862" b="0" i="0" u="none" strike="noStrike" baseline="0" dirty="0">
                <a:effectLst/>
              </a:rPr>
              <a:t>本益比</a:t>
            </a:r>
            <a:r>
              <a:rPr lang="en-US" altLang="zh-TW" sz="1862" b="0" i="0" u="none" strike="noStrike" baseline="0" dirty="0">
                <a:effectLst/>
              </a:rPr>
              <a:t>&gt;20</a:t>
            </a:r>
            <a:r>
              <a:rPr lang="zh-TW" altLang="zh-TW" sz="1862" b="0" i="0" u="none" strike="noStrike" baseline="0" dirty="0">
                <a:effectLst/>
              </a:rPr>
              <a:t>倍</a:t>
            </a:r>
            <a:endParaRPr lang="zh-TW"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manualLayout>
          <c:layoutTarget val="inner"/>
          <c:xMode val="edge"/>
          <c:yMode val="edge"/>
          <c:x val="5.5138287401574802E-2"/>
          <c:y val="0.10673455298138824"/>
          <c:w val="0.90682652559055121"/>
          <c:h val="0.82598395509449096"/>
        </c:manualLayout>
      </c:layout>
      <c:scatterChart>
        <c:scatterStyle val="smoothMarker"/>
        <c:varyColors val="0"/>
        <c:ser>
          <c:idx val="0"/>
          <c:order val="0"/>
          <c:tx>
            <c:strRef>
              <c:f>工作表1!$B$1</c:f>
              <c:strCache>
                <c:ptCount val="1"/>
                <c:pt idx="0">
                  <c:v>股價上漲幅度</c:v>
                </c:pt>
              </c:strCache>
            </c:strRef>
          </c:tx>
          <c:spPr>
            <a:ln w="19050" cap="rnd">
              <a:solidFill>
                <a:schemeClr val="accent1"/>
              </a:solidFill>
              <a:round/>
            </a:ln>
            <a:effectLst/>
          </c:spPr>
          <c:marker>
            <c:symbol val="none"/>
          </c:marker>
          <c:xVal>
            <c:numRef>
              <c:f>工作表1!$A$2:$A$4</c:f>
              <c:numCache>
                <c:formatCode>0%</c:formatCode>
                <c:ptCount val="3"/>
                <c:pt idx="0">
                  <c:v>0.05</c:v>
                </c:pt>
                <c:pt idx="1">
                  <c:v>0.1</c:v>
                </c:pt>
                <c:pt idx="2">
                  <c:v>0.15</c:v>
                </c:pt>
              </c:numCache>
            </c:numRef>
          </c:xVal>
          <c:yVal>
            <c:numRef>
              <c:f>工作表1!$B$2:$B$4</c:f>
              <c:numCache>
                <c:formatCode>0%</c:formatCode>
                <c:ptCount val="3"/>
                <c:pt idx="0">
                  <c:v>0.02</c:v>
                </c:pt>
                <c:pt idx="1">
                  <c:v>0.05</c:v>
                </c:pt>
                <c:pt idx="2">
                  <c:v>0.2</c:v>
                </c:pt>
              </c:numCache>
            </c:numRef>
          </c:yVal>
          <c:smooth val="1"/>
          <c:extLst>
            <c:ext xmlns:c16="http://schemas.microsoft.com/office/drawing/2014/chart" uri="{C3380CC4-5D6E-409C-BE32-E72D297353CC}">
              <c16:uniqueId val="{00000000-E289-40E4-BF63-994EB8D20D9B}"/>
            </c:ext>
          </c:extLst>
        </c:ser>
        <c:dLbls>
          <c:showLegendKey val="0"/>
          <c:showVal val="0"/>
          <c:showCatName val="0"/>
          <c:showSerName val="0"/>
          <c:showPercent val="0"/>
          <c:showBubbleSize val="0"/>
        </c:dLbls>
        <c:axId val="678230544"/>
        <c:axId val="678232512"/>
      </c:scatterChart>
      <c:valAx>
        <c:axId val="67823054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678232512"/>
        <c:crosses val="autoZero"/>
        <c:crossBetween val="midCat"/>
      </c:valAx>
      <c:valAx>
        <c:axId val="67823251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678230544"/>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8F1515-1A9A-4DC9-A20A-145FA3F0C85B}" type="datetimeFigureOut">
              <a:rPr lang="zh-TW" altLang="en-US" smtClean="0"/>
              <a:t>2019/12/31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D25E4F-5967-46F5-8620-571F718D99B3}" type="slidenum">
              <a:rPr lang="zh-TW" altLang="en-US" smtClean="0"/>
              <a:t>‹#›</a:t>
            </a:fld>
            <a:endParaRPr lang="zh-TW" altLang="en-US"/>
          </a:p>
        </p:txBody>
      </p:sp>
    </p:spTree>
    <p:extLst>
      <p:ext uri="{BB962C8B-B14F-4D97-AF65-F5344CB8AC3E}">
        <p14:creationId xmlns:p14="http://schemas.microsoft.com/office/powerpoint/2010/main" val="3529266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C14BB6-9A24-4F20-B646-20D1932B9F2A}"/>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8858C123-7FF8-4A16-A0CC-E0CB04029D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61E36016-D0FD-427A-8B69-B5F39EFE97C8}"/>
              </a:ext>
            </a:extLst>
          </p:cNvPr>
          <p:cNvSpPr>
            <a:spLocks noGrp="1"/>
          </p:cNvSpPr>
          <p:nvPr>
            <p:ph type="dt" sz="half" idx="10"/>
          </p:nvPr>
        </p:nvSpPr>
        <p:spPr/>
        <p:txBody>
          <a:bodyPr/>
          <a:lstStyle/>
          <a:p>
            <a:fld id="{3F72B08F-FAD8-4263-A4A2-78EAFDCA87E1}" type="datetimeFigureOut">
              <a:rPr lang="zh-TW" altLang="en-US" smtClean="0"/>
              <a:t>2019/12/31</a:t>
            </a:fld>
            <a:endParaRPr lang="zh-TW" altLang="en-US"/>
          </a:p>
        </p:txBody>
      </p:sp>
      <p:sp>
        <p:nvSpPr>
          <p:cNvPr id="5" name="頁尾版面配置區 4">
            <a:extLst>
              <a:ext uri="{FF2B5EF4-FFF2-40B4-BE49-F238E27FC236}">
                <a16:creationId xmlns:a16="http://schemas.microsoft.com/office/drawing/2014/main" id="{B319B844-7098-4612-92B0-5F1319BD862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AD6C628-191E-46FD-9FD6-719D7C426B73}"/>
              </a:ext>
            </a:extLst>
          </p:cNvPr>
          <p:cNvSpPr>
            <a:spLocks noGrp="1"/>
          </p:cNvSpPr>
          <p:nvPr>
            <p:ph type="sldNum" sz="quarter" idx="12"/>
          </p:nvPr>
        </p:nvSpPr>
        <p:spPr/>
        <p:txBody>
          <a:bodyPr/>
          <a:lstStyle/>
          <a:p>
            <a:fld id="{62334E74-AC2C-4A67-9F04-4ADB61952C4B}" type="slidenum">
              <a:rPr lang="zh-TW" altLang="en-US" smtClean="0"/>
              <a:t>‹#›</a:t>
            </a:fld>
            <a:endParaRPr lang="zh-TW" altLang="en-US"/>
          </a:p>
        </p:txBody>
      </p:sp>
    </p:spTree>
    <p:extLst>
      <p:ext uri="{BB962C8B-B14F-4D97-AF65-F5344CB8AC3E}">
        <p14:creationId xmlns:p14="http://schemas.microsoft.com/office/powerpoint/2010/main" val="159161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A15018-DEA2-4F33-8A9C-DD4460726D9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161C6FD5-2B7E-48D5-BCD9-1EED6D827FFD}"/>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24146F9-7966-45D5-B9DE-A382A8ED04C1}"/>
              </a:ext>
            </a:extLst>
          </p:cNvPr>
          <p:cNvSpPr>
            <a:spLocks noGrp="1"/>
          </p:cNvSpPr>
          <p:nvPr>
            <p:ph type="dt" sz="half" idx="10"/>
          </p:nvPr>
        </p:nvSpPr>
        <p:spPr/>
        <p:txBody>
          <a:bodyPr/>
          <a:lstStyle/>
          <a:p>
            <a:fld id="{3F72B08F-FAD8-4263-A4A2-78EAFDCA87E1}" type="datetimeFigureOut">
              <a:rPr lang="zh-TW" altLang="en-US" smtClean="0"/>
              <a:t>2019/12/31</a:t>
            </a:fld>
            <a:endParaRPr lang="zh-TW" altLang="en-US"/>
          </a:p>
        </p:txBody>
      </p:sp>
      <p:sp>
        <p:nvSpPr>
          <p:cNvPr id="5" name="頁尾版面配置區 4">
            <a:extLst>
              <a:ext uri="{FF2B5EF4-FFF2-40B4-BE49-F238E27FC236}">
                <a16:creationId xmlns:a16="http://schemas.microsoft.com/office/drawing/2014/main" id="{368EB3D0-FDDB-4720-B24F-5D15A1519D1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B2A7E23-7856-4303-B6D6-F41724FDCFFA}"/>
              </a:ext>
            </a:extLst>
          </p:cNvPr>
          <p:cNvSpPr>
            <a:spLocks noGrp="1"/>
          </p:cNvSpPr>
          <p:nvPr>
            <p:ph type="sldNum" sz="quarter" idx="12"/>
          </p:nvPr>
        </p:nvSpPr>
        <p:spPr/>
        <p:txBody>
          <a:bodyPr/>
          <a:lstStyle/>
          <a:p>
            <a:fld id="{62334E74-AC2C-4A67-9F04-4ADB61952C4B}" type="slidenum">
              <a:rPr lang="zh-TW" altLang="en-US" smtClean="0"/>
              <a:t>‹#›</a:t>
            </a:fld>
            <a:endParaRPr lang="zh-TW" altLang="en-US"/>
          </a:p>
        </p:txBody>
      </p:sp>
    </p:spTree>
    <p:extLst>
      <p:ext uri="{BB962C8B-B14F-4D97-AF65-F5344CB8AC3E}">
        <p14:creationId xmlns:p14="http://schemas.microsoft.com/office/powerpoint/2010/main" val="2639822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F9C8CE7E-7DE4-469C-8922-B877DEAE1620}"/>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D60AE1F-D4D5-445F-BA89-E8F766621956}"/>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285DFF4-34D1-498D-8525-136C8CD2D21C}"/>
              </a:ext>
            </a:extLst>
          </p:cNvPr>
          <p:cNvSpPr>
            <a:spLocks noGrp="1"/>
          </p:cNvSpPr>
          <p:nvPr>
            <p:ph type="dt" sz="half" idx="10"/>
          </p:nvPr>
        </p:nvSpPr>
        <p:spPr/>
        <p:txBody>
          <a:bodyPr/>
          <a:lstStyle/>
          <a:p>
            <a:fld id="{3F72B08F-FAD8-4263-A4A2-78EAFDCA87E1}" type="datetimeFigureOut">
              <a:rPr lang="zh-TW" altLang="en-US" smtClean="0"/>
              <a:t>2019/12/31</a:t>
            </a:fld>
            <a:endParaRPr lang="zh-TW" altLang="en-US"/>
          </a:p>
        </p:txBody>
      </p:sp>
      <p:sp>
        <p:nvSpPr>
          <p:cNvPr id="5" name="頁尾版面配置區 4">
            <a:extLst>
              <a:ext uri="{FF2B5EF4-FFF2-40B4-BE49-F238E27FC236}">
                <a16:creationId xmlns:a16="http://schemas.microsoft.com/office/drawing/2014/main" id="{86F1B7D2-CB3E-4DD7-BD27-CF103E5ED8A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5F3567E-9A16-4DA4-830C-1A8075BABBEF}"/>
              </a:ext>
            </a:extLst>
          </p:cNvPr>
          <p:cNvSpPr>
            <a:spLocks noGrp="1"/>
          </p:cNvSpPr>
          <p:nvPr>
            <p:ph type="sldNum" sz="quarter" idx="12"/>
          </p:nvPr>
        </p:nvSpPr>
        <p:spPr/>
        <p:txBody>
          <a:bodyPr/>
          <a:lstStyle/>
          <a:p>
            <a:fld id="{62334E74-AC2C-4A67-9F04-4ADB61952C4B}" type="slidenum">
              <a:rPr lang="zh-TW" altLang="en-US" smtClean="0"/>
              <a:t>‹#›</a:t>
            </a:fld>
            <a:endParaRPr lang="zh-TW" altLang="en-US"/>
          </a:p>
        </p:txBody>
      </p:sp>
    </p:spTree>
    <p:extLst>
      <p:ext uri="{BB962C8B-B14F-4D97-AF65-F5344CB8AC3E}">
        <p14:creationId xmlns:p14="http://schemas.microsoft.com/office/powerpoint/2010/main" val="2053564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D4FD9A-81B2-4145-A2AD-38199EB3E37C}"/>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110C97E0-AF16-42A4-9085-625D1869F6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80D9FEB4-EDAE-4D4C-B645-16DBE389A519}"/>
              </a:ext>
            </a:extLst>
          </p:cNvPr>
          <p:cNvSpPr>
            <a:spLocks noGrp="1"/>
          </p:cNvSpPr>
          <p:nvPr>
            <p:ph type="dt" sz="half" idx="10"/>
          </p:nvPr>
        </p:nvSpPr>
        <p:spPr/>
        <p:txBody>
          <a:bodyPr/>
          <a:lstStyle/>
          <a:p>
            <a:fld id="{3C866546-18D2-407E-9689-97B25338E0CC}" type="datetimeFigureOut">
              <a:rPr lang="zh-TW" altLang="en-US" smtClean="0"/>
              <a:t>2019/12/31</a:t>
            </a:fld>
            <a:endParaRPr lang="zh-TW" altLang="en-US"/>
          </a:p>
        </p:txBody>
      </p:sp>
      <p:sp>
        <p:nvSpPr>
          <p:cNvPr id="5" name="頁尾版面配置區 4">
            <a:extLst>
              <a:ext uri="{FF2B5EF4-FFF2-40B4-BE49-F238E27FC236}">
                <a16:creationId xmlns:a16="http://schemas.microsoft.com/office/drawing/2014/main" id="{C6E042C3-3D87-4BDA-AEEA-07676F475DF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E971BA6-0B8D-401E-AF76-F72FF0261A45}"/>
              </a:ext>
            </a:extLst>
          </p:cNvPr>
          <p:cNvSpPr>
            <a:spLocks noGrp="1"/>
          </p:cNvSpPr>
          <p:nvPr>
            <p:ph type="sldNum" sz="quarter" idx="12"/>
          </p:nvPr>
        </p:nvSpPr>
        <p:spPr/>
        <p:txBody>
          <a:bodyPr/>
          <a:lstStyle/>
          <a:p>
            <a:fld id="{6231BD61-A1BE-4105-A0CC-3E7BB218BD9C}" type="slidenum">
              <a:rPr lang="zh-TW" altLang="en-US" smtClean="0"/>
              <a:t>‹#›</a:t>
            </a:fld>
            <a:endParaRPr lang="zh-TW" altLang="en-US"/>
          </a:p>
        </p:txBody>
      </p:sp>
    </p:spTree>
    <p:extLst>
      <p:ext uri="{BB962C8B-B14F-4D97-AF65-F5344CB8AC3E}">
        <p14:creationId xmlns:p14="http://schemas.microsoft.com/office/powerpoint/2010/main" val="1296888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F31DF1-872C-4D24-83B5-9D210D8F38B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D45CAD5A-142F-4B92-A9A0-4928E3B39263}"/>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D91A8F9-74DD-4E4C-987F-06BF885133E0}"/>
              </a:ext>
            </a:extLst>
          </p:cNvPr>
          <p:cNvSpPr>
            <a:spLocks noGrp="1"/>
          </p:cNvSpPr>
          <p:nvPr>
            <p:ph type="dt" sz="half" idx="10"/>
          </p:nvPr>
        </p:nvSpPr>
        <p:spPr/>
        <p:txBody>
          <a:bodyPr/>
          <a:lstStyle/>
          <a:p>
            <a:fld id="{3C866546-18D2-407E-9689-97B25338E0CC}" type="datetimeFigureOut">
              <a:rPr lang="zh-TW" altLang="en-US" smtClean="0"/>
              <a:t>2019/12/31</a:t>
            </a:fld>
            <a:endParaRPr lang="zh-TW" altLang="en-US"/>
          </a:p>
        </p:txBody>
      </p:sp>
      <p:sp>
        <p:nvSpPr>
          <p:cNvPr id="5" name="頁尾版面配置區 4">
            <a:extLst>
              <a:ext uri="{FF2B5EF4-FFF2-40B4-BE49-F238E27FC236}">
                <a16:creationId xmlns:a16="http://schemas.microsoft.com/office/drawing/2014/main" id="{BFB3BF5F-52E8-4516-9D25-2B1DD3AB1E1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1D18550-3613-46C2-98B8-B2154F23E0C1}"/>
              </a:ext>
            </a:extLst>
          </p:cNvPr>
          <p:cNvSpPr>
            <a:spLocks noGrp="1"/>
          </p:cNvSpPr>
          <p:nvPr>
            <p:ph type="sldNum" sz="quarter" idx="12"/>
          </p:nvPr>
        </p:nvSpPr>
        <p:spPr/>
        <p:txBody>
          <a:bodyPr/>
          <a:lstStyle/>
          <a:p>
            <a:fld id="{6231BD61-A1BE-4105-A0CC-3E7BB218BD9C}" type="slidenum">
              <a:rPr lang="zh-TW" altLang="en-US" smtClean="0"/>
              <a:t>‹#›</a:t>
            </a:fld>
            <a:endParaRPr lang="zh-TW" altLang="en-US"/>
          </a:p>
        </p:txBody>
      </p:sp>
    </p:spTree>
    <p:extLst>
      <p:ext uri="{BB962C8B-B14F-4D97-AF65-F5344CB8AC3E}">
        <p14:creationId xmlns:p14="http://schemas.microsoft.com/office/powerpoint/2010/main" val="2752067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9BA953-B469-46FD-A9A3-169393EA3063}"/>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4C20E52-1C66-4749-8A5D-4436C7C348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3094B98D-969C-4672-9B75-E27A6AE4A471}"/>
              </a:ext>
            </a:extLst>
          </p:cNvPr>
          <p:cNvSpPr>
            <a:spLocks noGrp="1"/>
          </p:cNvSpPr>
          <p:nvPr>
            <p:ph type="dt" sz="half" idx="10"/>
          </p:nvPr>
        </p:nvSpPr>
        <p:spPr/>
        <p:txBody>
          <a:bodyPr/>
          <a:lstStyle/>
          <a:p>
            <a:fld id="{3C866546-18D2-407E-9689-97B25338E0CC}" type="datetimeFigureOut">
              <a:rPr lang="zh-TW" altLang="en-US" smtClean="0"/>
              <a:t>2019/12/31</a:t>
            </a:fld>
            <a:endParaRPr lang="zh-TW" altLang="en-US"/>
          </a:p>
        </p:txBody>
      </p:sp>
      <p:sp>
        <p:nvSpPr>
          <p:cNvPr id="5" name="頁尾版面配置區 4">
            <a:extLst>
              <a:ext uri="{FF2B5EF4-FFF2-40B4-BE49-F238E27FC236}">
                <a16:creationId xmlns:a16="http://schemas.microsoft.com/office/drawing/2014/main" id="{6163DDA7-7830-4600-BADD-F44ED5F06CA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1659FD6-AF9F-4B47-A07C-D0A1B4CDA78A}"/>
              </a:ext>
            </a:extLst>
          </p:cNvPr>
          <p:cNvSpPr>
            <a:spLocks noGrp="1"/>
          </p:cNvSpPr>
          <p:nvPr>
            <p:ph type="sldNum" sz="quarter" idx="12"/>
          </p:nvPr>
        </p:nvSpPr>
        <p:spPr/>
        <p:txBody>
          <a:bodyPr/>
          <a:lstStyle/>
          <a:p>
            <a:fld id="{6231BD61-A1BE-4105-A0CC-3E7BB218BD9C}" type="slidenum">
              <a:rPr lang="zh-TW" altLang="en-US" smtClean="0"/>
              <a:t>‹#›</a:t>
            </a:fld>
            <a:endParaRPr lang="zh-TW" altLang="en-US"/>
          </a:p>
        </p:txBody>
      </p:sp>
    </p:spTree>
    <p:extLst>
      <p:ext uri="{BB962C8B-B14F-4D97-AF65-F5344CB8AC3E}">
        <p14:creationId xmlns:p14="http://schemas.microsoft.com/office/powerpoint/2010/main" val="2162412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A0F31A-EF1D-44FD-A776-921531267AE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821D9E1-A1ED-4E9F-A5EA-D09A1C76C3FC}"/>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B6446DD-8C12-4FEB-A827-D39FCCB39221}"/>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F8460DAE-28C7-4701-8615-F339DD94AA65}"/>
              </a:ext>
            </a:extLst>
          </p:cNvPr>
          <p:cNvSpPr>
            <a:spLocks noGrp="1"/>
          </p:cNvSpPr>
          <p:nvPr>
            <p:ph type="dt" sz="half" idx="10"/>
          </p:nvPr>
        </p:nvSpPr>
        <p:spPr/>
        <p:txBody>
          <a:bodyPr/>
          <a:lstStyle/>
          <a:p>
            <a:fld id="{3C866546-18D2-407E-9689-97B25338E0CC}" type="datetimeFigureOut">
              <a:rPr lang="zh-TW" altLang="en-US" smtClean="0"/>
              <a:t>2019/12/31</a:t>
            </a:fld>
            <a:endParaRPr lang="zh-TW" altLang="en-US"/>
          </a:p>
        </p:txBody>
      </p:sp>
      <p:sp>
        <p:nvSpPr>
          <p:cNvPr id="6" name="頁尾版面配置區 5">
            <a:extLst>
              <a:ext uri="{FF2B5EF4-FFF2-40B4-BE49-F238E27FC236}">
                <a16:creationId xmlns:a16="http://schemas.microsoft.com/office/drawing/2014/main" id="{BC374855-FECB-4D1A-A8D2-353620A5045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1E8E7CD-28DF-4C8D-BB17-9A023185DC06}"/>
              </a:ext>
            </a:extLst>
          </p:cNvPr>
          <p:cNvSpPr>
            <a:spLocks noGrp="1"/>
          </p:cNvSpPr>
          <p:nvPr>
            <p:ph type="sldNum" sz="quarter" idx="12"/>
          </p:nvPr>
        </p:nvSpPr>
        <p:spPr/>
        <p:txBody>
          <a:bodyPr/>
          <a:lstStyle/>
          <a:p>
            <a:fld id="{6231BD61-A1BE-4105-A0CC-3E7BB218BD9C}" type="slidenum">
              <a:rPr lang="zh-TW" altLang="en-US" smtClean="0"/>
              <a:t>‹#›</a:t>
            </a:fld>
            <a:endParaRPr lang="zh-TW" altLang="en-US"/>
          </a:p>
        </p:txBody>
      </p:sp>
    </p:spTree>
    <p:extLst>
      <p:ext uri="{BB962C8B-B14F-4D97-AF65-F5344CB8AC3E}">
        <p14:creationId xmlns:p14="http://schemas.microsoft.com/office/powerpoint/2010/main" val="1121035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06D202-D9A2-482C-A681-A77163D6F98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2992E70-C1F6-4989-A305-018D9C7B69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9EBDDB3E-69FD-4C34-B069-4A78723A81CE}"/>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6728428F-762F-4C93-98B6-2DEB4D2EE8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2FF34A4D-D460-4AA3-B0B8-76E6B1D1F7F4}"/>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01A78DDA-C80E-4CC5-8584-12D99EE5198A}"/>
              </a:ext>
            </a:extLst>
          </p:cNvPr>
          <p:cNvSpPr>
            <a:spLocks noGrp="1"/>
          </p:cNvSpPr>
          <p:nvPr>
            <p:ph type="dt" sz="half" idx="10"/>
          </p:nvPr>
        </p:nvSpPr>
        <p:spPr/>
        <p:txBody>
          <a:bodyPr/>
          <a:lstStyle/>
          <a:p>
            <a:fld id="{3C866546-18D2-407E-9689-97B25338E0CC}" type="datetimeFigureOut">
              <a:rPr lang="zh-TW" altLang="en-US" smtClean="0"/>
              <a:t>2019/12/31</a:t>
            </a:fld>
            <a:endParaRPr lang="zh-TW" altLang="en-US"/>
          </a:p>
        </p:txBody>
      </p:sp>
      <p:sp>
        <p:nvSpPr>
          <p:cNvPr id="8" name="頁尾版面配置區 7">
            <a:extLst>
              <a:ext uri="{FF2B5EF4-FFF2-40B4-BE49-F238E27FC236}">
                <a16:creationId xmlns:a16="http://schemas.microsoft.com/office/drawing/2014/main" id="{4B1E8131-69EC-476F-BB80-94AA77619BDA}"/>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7CA83455-930A-4C83-A1C8-2D3229591564}"/>
              </a:ext>
            </a:extLst>
          </p:cNvPr>
          <p:cNvSpPr>
            <a:spLocks noGrp="1"/>
          </p:cNvSpPr>
          <p:nvPr>
            <p:ph type="sldNum" sz="quarter" idx="12"/>
          </p:nvPr>
        </p:nvSpPr>
        <p:spPr/>
        <p:txBody>
          <a:bodyPr/>
          <a:lstStyle/>
          <a:p>
            <a:fld id="{6231BD61-A1BE-4105-A0CC-3E7BB218BD9C}" type="slidenum">
              <a:rPr lang="zh-TW" altLang="en-US" smtClean="0"/>
              <a:t>‹#›</a:t>
            </a:fld>
            <a:endParaRPr lang="zh-TW" altLang="en-US"/>
          </a:p>
        </p:txBody>
      </p:sp>
    </p:spTree>
    <p:extLst>
      <p:ext uri="{BB962C8B-B14F-4D97-AF65-F5344CB8AC3E}">
        <p14:creationId xmlns:p14="http://schemas.microsoft.com/office/powerpoint/2010/main" val="31640656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E24219-2EFE-4AA5-A962-9B14424D82BC}"/>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1D5A014F-BDDF-400C-BF57-987C766177AE}"/>
              </a:ext>
            </a:extLst>
          </p:cNvPr>
          <p:cNvSpPr>
            <a:spLocks noGrp="1"/>
          </p:cNvSpPr>
          <p:nvPr>
            <p:ph type="dt" sz="half" idx="10"/>
          </p:nvPr>
        </p:nvSpPr>
        <p:spPr/>
        <p:txBody>
          <a:bodyPr/>
          <a:lstStyle/>
          <a:p>
            <a:fld id="{3C866546-18D2-407E-9689-97B25338E0CC}" type="datetimeFigureOut">
              <a:rPr lang="zh-TW" altLang="en-US" smtClean="0"/>
              <a:t>2019/12/31</a:t>
            </a:fld>
            <a:endParaRPr lang="zh-TW" altLang="en-US"/>
          </a:p>
        </p:txBody>
      </p:sp>
      <p:sp>
        <p:nvSpPr>
          <p:cNvPr id="4" name="頁尾版面配置區 3">
            <a:extLst>
              <a:ext uri="{FF2B5EF4-FFF2-40B4-BE49-F238E27FC236}">
                <a16:creationId xmlns:a16="http://schemas.microsoft.com/office/drawing/2014/main" id="{CE14A020-1129-4143-B6CD-1BDC0974CA4A}"/>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F15A1BB2-7178-45DD-9D75-867C36444E35}"/>
              </a:ext>
            </a:extLst>
          </p:cNvPr>
          <p:cNvSpPr>
            <a:spLocks noGrp="1"/>
          </p:cNvSpPr>
          <p:nvPr>
            <p:ph type="sldNum" sz="quarter" idx="12"/>
          </p:nvPr>
        </p:nvSpPr>
        <p:spPr/>
        <p:txBody>
          <a:bodyPr/>
          <a:lstStyle/>
          <a:p>
            <a:fld id="{6231BD61-A1BE-4105-A0CC-3E7BB218BD9C}" type="slidenum">
              <a:rPr lang="zh-TW" altLang="en-US" smtClean="0"/>
              <a:t>‹#›</a:t>
            </a:fld>
            <a:endParaRPr lang="zh-TW" altLang="en-US"/>
          </a:p>
        </p:txBody>
      </p:sp>
    </p:spTree>
    <p:extLst>
      <p:ext uri="{BB962C8B-B14F-4D97-AF65-F5344CB8AC3E}">
        <p14:creationId xmlns:p14="http://schemas.microsoft.com/office/powerpoint/2010/main" val="15301796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0D7B179-EB70-4557-9931-F4EFCFB03EFD}"/>
              </a:ext>
            </a:extLst>
          </p:cNvPr>
          <p:cNvSpPr>
            <a:spLocks noGrp="1"/>
          </p:cNvSpPr>
          <p:nvPr>
            <p:ph type="dt" sz="half" idx="10"/>
          </p:nvPr>
        </p:nvSpPr>
        <p:spPr/>
        <p:txBody>
          <a:bodyPr/>
          <a:lstStyle/>
          <a:p>
            <a:fld id="{3C866546-18D2-407E-9689-97B25338E0CC}" type="datetimeFigureOut">
              <a:rPr lang="zh-TW" altLang="en-US" smtClean="0"/>
              <a:t>2019/12/31</a:t>
            </a:fld>
            <a:endParaRPr lang="zh-TW" altLang="en-US"/>
          </a:p>
        </p:txBody>
      </p:sp>
      <p:sp>
        <p:nvSpPr>
          <p:cNvPr id="3" name="頁尾版面配置區 2">
            <a:extLst>
              <a:ext uri="{FF2B5EF4-FFF2-40B4-BE49-F238E27FC236}">
                <a16:creationId xmlns:a16="http://schemas.microsoft.com/office/drawing/2014/main" id="{A56A3326-B4E2-40C9-8574-601E2F20818F}"/>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AEBC1BF9-CDB9-4ECB-A357-CEB3598BA90E}"/>
              </a:ext>
            </a:extLst>
          </p:cNvPr>
          <p:cNvSpPr>
            <a:spLocks noGrp="1"/>
          </p:cNvSpPr>
          <p:nvPr>
            <p:ph type="sldNum" sz="quarter" idx="12"/>
          </p:nvPr>
        </p:nvSpPr>
        <p:spPr/>
        <p:txBody>
          <a:bodyPr/>
          <a:lstStyle/>
          <a:p>
            <a:fld id="{6231BD61-A1BE-4105-A0CC-3E7BB218BD9C}" type="slidenum">
              <a:rPr lang="zh-TW" altLang="en-US" smtClean="0"/>
              <a:t>‹#›</a:t>
            </a:fld>
            <a:endParaRPr lang="zh-TW" altLang="en-US"/>
          </a:p>
        </p:txBody>
      </p:sp>
    </p:spTree>
    <p:extLst>
      <p:ext uri="{BB962C8B-B14F-4D97-AF65-F5344CB8AC3E}">
        <p14:creationId xmlns:p14="http://schemas.microsoft.com/office/powerpoint/2010/main" val="12365476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5468CD-B726-4F32-96FA-4CFB17F6EB3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598802AD-9A33-4781-9307-D1E90D2B88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28A9F6E-328C-45E4-8B1D-ED75C52D3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B40F529-B4CA-4385-A003-CA9484BA0245}"/>
              </a:ext>
            </a:extLst>
          </p:cNvPr>
          <p:cNvSpPr>
            <a:spLocks noGrp="1"/>
          </p:cNvSpPr>
          <p:nvPr>
            <p:ph type="dt" sz="half" idx="10"/>
          </p:nvPr>
        </p:nvSpPr>
        <p:spPr/>
        <p:txBody>
          <a:bodyPr/>
          <a:lstStyle/>
          <a:p>
            <a:fld id="{3C866546-18D2-407E-9689-97B25338E0CC}" type="datetimeFigureOut">
              <a:rPr lang="zh-TW" altLang="en-US" smtClean="0"/>
              <a:t>2019/12/31</a:t>
            </a:fld>
            <a:endParaRPr lang="zh-TW" altLang="en-US"/>
          </a:p>
        </p:txBody>
      </p:sp>
      <p:sp>
        <p:nvSpPr>
          <p:cNvPr id="6" name="頁尾版面配置區 5">
            <a:extLst>
              <a:ext uri="{FF2B5EF4-FFF2-40B4-BE49-F238E27FC236}">
                <a16:creationId xmlns:a16="http://schemas.microsoft.com/office/drawing/2014/main" id="{3682A58F-D187-4712-8E05-833C2C7DCD7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790F909-CF9D-4FCA-ABE7-C6251E45D680}"/>
              </a:ext>
            </a:extLst>
          </p:cNvPr>
          <p:cNvSpPr>
            <a:spLocks noGrp="1"/>
          </p:cNvSpPr>
          <p:nvPr>
            <p:ph type="sldNum" sz="quarter" idx="12"/>
          </p:nvPr>
        </p:nvSpPr>
        <p:spPr/>
        <p:txBody>
          <a:bodyPr/>
          <a:lstStyle/>
          <a:p>
            <a:fld id="{6231BD61-A1BE-4105-A0CC-3E7BB218BD9C}" type="slidenum">
              <a:rPr lang="zh-TW" altLang="en-US" smtClean="0"/>
              <a:t>‹#›</a:t>
            </a:fld>
            <a:endParaRPr lang="zh-TW" altLang="en-US"/>
          </a:p>
        </p:txBody>
      </p:sp>
    </p:spTree>
    <p:extLst>
      <p:ext uri="{BB962C8B-B14F-4D97-AF65-F5344CB8AC3E}">
        <p14:creationId xmlns:p14="http://schemas.microsoft.com/office/powerpoint/2010/main" val="1200963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718754-4AFD-47BE-B77C-73B7F9E5B38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466E1E8-02EE-4316-97BC-831DD3E72383}"/>
              </a:ext>
            </a:extLst>
          </p:cNvPr>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D893C6D6-A530-4384-99F2-54BEF1B85E12}"/>
              </a:ext>
            </a:extLst>
          </p:cNvPr>
          <p:cNvSpPr>
            <a:spLocks noGrp="1"/>
          </p:cNvSpPr>
          <p:nvPr>
            <p:ph type="dt" sz="half" idx="10"/>
          </p:nvPr>
        </p:nvSpPr>
        <p:spPr/>
        <p:txBody>
          <a:bodyPr/>
          <a:lstStyle/>
          <a:p>
            <a:fld id="{3F72B08F-FAD8-4263-A4A2-78EAFDCA87E1}" type="datetimeFigureOut">
              <a:rPr lang="zh-TW" altLang="en-US" smtClean="0"/>
              <a:t>2019/12/31</a:t>
            </a:fld>
            <a:endParaRPr lang="zh-TW" altLang="en-US"/>
          </a:p>
        </p:txBody>
      </p:sp>
      <p:sp>
        <p:nvSpPr>
          <p:cNvPr id="5" name="頁尾版面配置區 4">
            <a:extLst>
              <a:ext uri="{FF2B5EF4-FFF2-40B4-BE49-F238E27FC236}">
                <a16:creationId xmlns:a16="http://schemas.microsoft.com/office/drawing/2014/main" id="{9BB5B09A-A503-4B14-8982-8B889B1B6C1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D2175CA-5C91-48E9-8133-8358DE90FFC3}"/>
              </a:ext>
            </a:extLst>
          </p:cNvPr>
          <p:cNvSpPr>
            <a:spLocks noGrp="1"/>
          </p:cNvSpPr>
          <p:nvPr>
            <p:ph type="sldNum" sz="quarter" idx="12"/>
          </p:nvPr>
        </p:nvSpPr>
        <p:spPr/>
        <p:txBody>
          <a:bodyPr/>
          <a:lstStyle/>
          <a:p>
            <a:fld id="{62334E74-AC2C-4A67-9F04-4ADB61952C4B}" type="slidenum">
              <a:rPr lang="zh-TW" altLang="en-US" smtClean="0"/>
              <a:t>‹#›</a:t>
            </a:fld>
            <a:endParaRPr lang="zh-TW" altLang="en-US"/>
          </a:p>
        </p:txBody>
      </p:sp>
    </p:spTree>
    <p:extLst>
      <p:ext uri="{BB962C8B-B14F-4D97-AF65-F5344CB8AC3E}">
        <p14:creationId xmlns:p14="http://schemas.microsoft.com/office/powerpoint/2010/main" val="10009350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3D8A2D-2D70-40F4-844D-31B904FF37B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6B67ECE1-1A39-47CD-ABC5-A95C51211C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03AC48C4-2D4D-4EAA-AC86-B816110B84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7ECDB037-243A-4FEC-91C7-76A12B822B95}"/>
              </a:ext>
            </a:extLst>
          </p:cNvPr>
          <p:cNvSpPr>
            <a:spLocks noGrp="1"/>
          </p:cNvSpPr>
          <p:nvPr>
            <p:ph type="dt" sz="half" idx="10"/>
          </p:nvPr>
        </p:nvSpPr>
        <p:spPr/>
        <p:txBody>
          <a:bodyPr/>
          <a:lstStyle/>
          <a:p>
            <a:fld id="{3C866546-18D2-407E-9689-97B25338E0CC}" type="datetimeFigureOut">
              <a:rPr lang="zh-TW" altLang="en-US" smtClean="0"/>
              <a:t>2019/12/31</a:t>
            </a:fld>
            <a:endParaRPr lang="zh-TW" altLang="en-US"/>
          </a:p>
        </p:txBody>
      </p:sp>
      <p:sp>
        <p:nvSpPr>
          <p:cNvPr id="6" name="頁尾版面配置區 5">
            <a:extLst>
              <a:ext uri="{FF2B5EF4-FFF2-40B4-BE49-F238E27FC236}">
                <a16:creationId xmlns:a16="http://schemas.microsoft.com/office/drawing/2014/main" id="{52057736-E460-41E9-B2AC-68B7F4E69D6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A8083F7-C115-41F4-ACCE-B184FC744B25}"/>
              </a:ext>
            </a:extLst>
          </p:cNvPr>
          <p:cNvSpPr>
            <a:spLocks noGrp="1"/>
          </p:cNvSpPr>
          <p:nvPr>
            <p:ph type="sldNum" sz="quarter" idx="12"/>
          </p:nvPr>
        </p:nvSpPr>
        <p:spPr/>
        <p:txBody>
          <a:bodyPr/>
          <a:lstStyle/>
          <a:p>
            <a:fld id="{6231BD61-A1BE-4105-A0CC-3E7BB218BD9C}" type="slidenum">
              <a:rPr lang="zh-TW" altLang="en-US" smtClean="0"/>
              <a:t>‹#›</a:t>
            </a:fld>
            <a:endParaRPr lang="zh-TW" altLang="en-US"/>
          </a:p>
        </p:txBody>
      </p:sp>
    </p:spTree>
    <p:extLst>
      <p:ext uri="{BB962C8B-B14F-4D97-AF65-F5344CB8AC3E}">
        <p14:creationId xmlns:p14="http://schemas.microsoft.com/office/powerpoint/2010/main" val="1743040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FF70C7-E93E-45A6-AEE8-4B0309955779}"/>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FAE4DCE8-5BA4-4381-93C6-F7B674258CFD}"/>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9A4A637-AE7E-42D1-BCF5-C8B5B4B2C20C}"/>
              </a:ext>
            </a:extLst>
          </p:cNvPr>
          <p:cNvSpPr>
            <a:spLocks noGrp="1"/>
          </p:cNvSpPr>
          <p:nvPr>
            <p:ph type="dt" sz="half" idx="10"/>
          </p:nvPr>
        </p:nvSpPr>
        <p:spPr/>
        <p:txBody>
          <a:bodyPr/>
          <a:lstStyle/>
          <a:p>
            <a:fld id="{3C866546-18D2-407E-9689-97B25338E0CC}" type="datetimeFigureOut">
              <a:rPr lang="zh-TW" altLang="en-US" smtClean="0"/>
              <a:t>2019/12/31</a:t>
            </a:fld>
            <a:endParaRPr lang="zh-TW" altLang="en-US"/>
          </a:p>
        </p:txBody>
      </p:sp>
      <p:sp>
        <p:nvSpPr>
          <p:cNvPr id="5" name="頁尾版面配置區 4">
            <a:extLst>
              <a:ext uri="{FF2B5EF4-FFF2-40B4-BE49-F238E27FC236}">
                <a16:creationId xmlns:a16="http://schemas.microsoft.com/office/drawing/2014/main" id="{B24C989E-B23D-45F0-8748-0B7C2836126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C0E3FF7-8DEA-433D-983F-C00897D510DD}"/>
              </a:ext>
            </a:extLst>
          </p:cNvPr>
          <p:cNvSpPr>
            <a:spLocks noGrp="1"/>
          </p:cNvSpPr>
          <p:nvPr>
            <p:ph type="sldNum" sz="quarter" idx="12"/>
          </p:nvPr>
        </p:nvSpPr>
        <p:spPr/>
        <p:txBody>
          <a:bodyPr/>
          <a:lstStyle/>
          <a:p>
            <a:fld id="{6231BD61-A1BE-4105-A0CC-3E7BB218BD9C}" type="slidenum">
              <a:rPr lang="zh-TW" altLang="en-US" smtClean="0"/>
              <a:t>‹#›</a:t>
            </a:fld>
            <a:endParaRPr lang="zh-TW" altLang="en-US"/>
          </a:p>
        </p:txBody>
      </p:sp>
    </p:spTree>
    <p:extLst>
      <p:ext uri="{BB962C8B-B14F-4D97-AF65-F5344CB8AC3E}">
        <p14:creationId xmlns:p14="http://schemas.microsoft.com/office/powerpoint/2010/main" val="29946698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8845415-50AA-4262-A790-40D13B0422E2}"/>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459FF730-D292-4A5D-B339-B1881D488011}"/>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9D56188-3A6E-4889-BF01-931C15A76DDB}"/>
              </a:ext>
            </a:extLst>
          </p:cNvPr>
          <p:cNvSpPr>
            <a:spLocks noGrp="1"/>
          </p:cNvSpPr>
          <p:nvPr>
            <p:ph type="dt" sz="half" idx="10"/>
          </p:nvPr>
        </p:nvSpPr>
        <p:spPr/>
        <p:txBody>
          <a:bodyPr/>
          <a:lstStyle/>
          <a:p>
            <a:fld id="{3C866546-18D2-407E-9689-97B25338E0CC}" type="datetimeFigureOut">
              <a:rPr lang="zh-TW" altLang="en-US" smtClean="0"/>
              <a:t>2019/12/31</a:t>
            </a:fld>
            <a:endParaRPr lang="zh-TW" altLang="en-US"/>
          </a:p>
        </p:txBody>
      </p:sp>
      <p:sp>
        <p:nvSpPr>
          <p:cNvPr id="5" name="頁尾版面配置區 4">
            <a:extLst>
              <a:ext uri="{FF2B5EF4-FFF2-40B4-BE49-F238E27FC236}">
                <a16:creationId xmlns:a16="http://schemas.microsoft.com/office/drawing/2014/main" id="{A0F02B54-7898-4FCC-8D39-816B35071E5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08D8845-50A6-4053-BB4F-29BB0B352EBA}"/>
              </a:ext>
            </a:extLst>
          </p:cNvPr>
          <p:cNvSpPr>
            <a:spLocks noGrp="1"/>
          </p:cNvSpPr>
          <p:nvPr>
            <p:ph type="sldNum" sz="quarter" idx="12"/>
          </p:nvPr>
        </p:nvSpPr>
        <p:spPr/>
        <p:txBody>
          <a:bodyPr/>
          <a:lstStyle/>
          <a:p>
            <a:fld id="{6231BD61-A1BE-4105-A0CC-3E7BB218BD9C}" type="slidenum">
              <a:rPr lang="zh-TW" altLang="en-US" smtClean="0"/>
              <a:t>‹#›</a:t>
            </a:fld>
            <a:endParaRPr lang="zh-TW" altLang="en-US"/>
          </a:p>
        </p:txBody>
      </p:sp>
    </p:spTree>
    <p:extLst>
      <p:ext uri="{BB962C8B-B14F-4D97-AF65-F5344CB8AC3E}">
        <p14:creationId xmlns:p14="http://schemas.microsoft.com/office/powerpoint/2010/main" val="15029961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85DDB6-0D9A-4A7D-A7F6-2FC1699084E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0FA6B64-5124-4668-B892-D71023532829}"/>
              </a:ext>
            </a:extLst>
          </p:cNvPr>
          <p:cNvSpPr>
            <a:spLocks noGrp="1"/>
          </p:cNvSpPr>
          <p:nvPr>
            <p:ph type="dt" sz="half" idx="10"/>
          </p:nvPr>
        </p:nvSpPr>
        <p:spPr/>
        <p:txBody>
          <a:bodyPr/>
          <a:lstStyle/>
          <a:p>
            <a:fld id="{3C866546-18D2-407E-9689-97B25338E0CC}" type="datetimeFigureOut">
              <a:rPr lang="zh-TW" altLang="en-US" smtClean="0"/>
              <a:t>2019/12/31</a:t>
            </a:fld>
            <a:endParaRPr lang="zh-TW" altLang="en-US"/>
          </a:p>
        </p:txBody>
      </p:sp>
      <p:sp>
        <p:nvSpPr>
          <p:cNvPr id="4" name="頁尾版面配置區 3">
            <a:extLst>
              <a:ext uri="{FF2B5EF4-FFF2-40B4-BE49-F238E27FC236}">
                <a16:creationId xmlns:a16="http://schemas.microsoft.com/office/drawing/2014/main" id="{E30EDD4E-28B7-4B9D-A2DF-92FA50E922A8}"/>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2EAB063E-AB5F-4699-BE28-4BEAADCEA38A}"/>
              </a:ext>
            </a:extLst>
          </p:cNvPr>
          <p:cNvSpPr>
            <a:spLocks noGrp="1"/>
          </p:cNvSpPr>
          <p:nvPr>
            <p:ph type="sldNum" sz="quarter" idx="12"/>
          </p:nvPr>
        </p:nvSpPr>
        <p:spPr/>
        <p:txBody>
          <a:bodyPr/>
          <a:lstStyle/>
          <a:p>
            <a:fld id="{6231BD61-A1BE-4105-A0CC-3E7BB218BD9C}" type="slidenum">
              <a:rPr lang="zh-TW" altLang="en-US" smtClean="0"/>
              <a:t>‹#›</a:t>
            </a:fld>
            <a:endParaRPr lang="zh-TW" altLang="en-US"/>
          </a:p>
        </p:txBody>
      </p:sp>
    </p:spTree>
    <p:extLst>
      <p:ext uri="{BB962C8B-B14F-4D97-AF65-F5344CB8AC3E}">
        <p14:creationId xmlns:p14="http://schemas.microsoft.com/office/powerpoint/2010/main" val="1850276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DEBCCC-601B-45AF-A2BD-17388B56CE2F}"/>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AA53BB3A-63C0-4DE7-BFBF-FFDA0F5E16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8CD70081-A2F5-4265-B588-0A95DEAA3A83}"/>
              </a:ext>
            </a:extLst>
          </p:cNvPr>
          <p:cNvSpPr>
            <a:spLocks noGrp="1"/>
          </p:cNvSpPr>
          <p:nvPr>
            <p:ph type="dt" sz="half" idx="10"/>
          </p:nvPr>
        </p:nvSpPr>
        <p:spPr/>
        <p:txBody>
          <a:bodyPr/>
          <a:lstStyle/>
          <a:p>
            <a:fld id="{3F72B08F-FAD8-4263-A4A2-78EAFDCA87E1}" type="datetimeFigureOut">
              <a:rPr lang="zh-TW" altLang="en-US" smtClean="0"/>
              <a:t>2019/12/31</a:t>
            </a:fld>
            <a:endParaRPr lang="zh-TW" altLang="en-US"/>
          </a:p>
        </p:txBody>
      </p:sp>
      <p:sp>
        <p:nvSpPr>
          <p:cNvPr id="5" name="頁尾版面配置區 4">
            <a:extLst>
              <a:ext uri="{FF2B5EF4-FFF2-40B4-BE49-F238E27FC236}">
                <a16:creationId xmlns:a16="http://schemas.microsoft.com/office/drawing/2014/main" id="{9BE6B42E-748E-4519-B9AE-F4F5258F66B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7DB6422-2FDB-46ED-9E79-563F879DE675}"/>
              </a:ext>
            </a:extLst>
          </p:cNvPr>
          <p:cNvSpPr>
            <a:spLocks noGrp="1"/>
          </p:cNvSpPr>
          <p:nvPr>
            <p:ph type="sldNum" sz="quarter" idx="12"/>
          </p:nvPr>
        </p:nvSpPr>
        <p:spPr/>
        <p:txBody>
          <a:bodyPr/>
          <a:lstStyle/>
          <a:p>
            <a:fld id="{62334E74-AC2C-4A67-9F04-4ADB61952C4B}" type="slidenum">
              <a:rPr lang="zh-TW" altLang="en-US" smtClean="0"/>
              <a:t>‹#›</a:t>
            </a:fld>
            <a:endParaRPr lang="zh-TW" altLang="en-US"/>
          </a:p>
        </p:txBody>
      </p:sp>
    </p:spTree>
    <p:extLst>
      <p:ext uri="{BB962C8B-B14F-4D97-AF65-F5344CB8AC3E}">
        <p14:creationId xmlns:p14="http://schemas.microsoft.com/office/powerpoint/2010/main" val="4227270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24D63E-1F51-4D37-AFFA-5CCD0D2CBD9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B41A6C0-A79E-4422-AC29-B40D40FEBA8D}"/>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BD29DECC-3004-45B2-ADAF-AE9D51859293}"/>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CF13754-76CF-48CE-ACAD-C801F9CECAE6}"/>
              </a:ext>
            </a:extLst>
          </p:cNvPr>
          <p:cNvSpPr>
            <a:spLocks noGrp="1"/>
          </p:cNvSpPr>
          <p:nvPr>
            <p:ph type="dt" sz="half" idx="10"/>
          </p:nvPr>
        </p:nvSpPr>
        <p:spPr/>
        <p:txBody>
          <a:bodyPr/>
          <a:lstStyle/>
          <a:p>
            <a:fld id="{3F72B08F-FAD8-4263-A4A2-78EAFDCA87E1}" type="datetimeFigureOut">
              <a:rPr lang="zh-TW" altLang="en-US" smtClean="0"/>
              <a:t>2019/12/31</a:t>
            </a:fld>
            <a:endParaRPr lang="zh-TW" altLang="en-US"/>
          </a:p>
        </p:txBody>
      </p:sp>
      <p:sp>
        <p:nvSpPr>
          <p:cNvPr id="6" name="頁尾版面配置區 5">
            <a:extLst>
              <a:ext uri="{FF2B5EF4-FFF2-40B4-BE49-F238E27FC236}">
                <a16:creationId xmlns:a16="http://schemas.microsoft.com/office/drawing/2014/main" id="{FC99EF66-ED4B-47D1-AE81-6CE5AD3FE90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445E529-80BC-4FE7-A506-2D50EC7F466B}"/>
              </a:ext>
            </a:extLst>
          </p:cNvPr>
          <p:cNvSpPr>
            <a:spLocks noGrp="1"/>
          </p:cNvSpPr>
          <p:nvPr>
            <p:ph type="sldNum" sz="quarter" idx="12"/>
          </p:nvPr>
        </p:nvSpPr>
        <p:spPr/>
        <p:txBody>
          <a:bodyPr/>
          <a:lstStyle/>
          <a:p>
            <a:fld id="{62334E74-AC2C-4A67-9F04-4ADB61952C4B}" type="slidenum">
              <a:rPr lang="zh-TW" altLang="en-US" smtClean="0"/>
              <a:t>‹#›</a:t>
            </a:fld>
            <a:endParaRPr lang="zh-TW" altLang="en-US"/>
          </a:p>
        </p:txBody>
      </p:sp>
    </p:spTree>
    <p:extLst>
      <p:ext uri="{BB962C8B-B14F-4D97-AF65-F5344CB8AC3E}">
        <p14:creationId xmlns:p14="http://schemas.microsoft.com/office/powerpoint/2010/main" val="156624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5327B9-2CBC-42B7-A67A-CDF3F2DD7DBA}"/>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CCDA7D46-A8C4-4665-9A8E-6B7D924161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321D4538-0C54-4E46-B8C5-DEA82180C58D}"/>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1944A488-4A92-4B91-983A-D5F8ED3CC3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9DADAD39-B7F2-4D58-86D5-8BDA156212F6}"/>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F4831BD5-D072-4F5B-9FFC-E234EE4C5CA1}"/>
              </a:ext>
            </a:extLst>
          </p:cNvPr>
          <p:cNvSpPr>
            <a:spLocks noGrp="1"/>
          </p:cNvSpPr>
          <p:nvPr>
            <p:ph type="dt" sz="half" idx="10"/>
          </p:nvPr>
        </p:nvSpPr>
        <p:spPr/>
        <p:txBody>
          <a:bodyPr/>
          <a:lstStyle/>
          <a:p>
            <a:fld id="{3F72B08F-FAD8-4263-A4A2-78EAFDCA87E1}" type="datetimeFigureOut">
              <a:rPr lang="zh-TW" altLang="en-US" smtClean="0"/>
              <a:t>2019/12/31</a:t>
            </a:fld>
            <a:endParaRPr lang="zh-TW" altLang="en-US"/>
          </a:p>
        </p:txBody>
      </p:sp>
      <p:sp>
        <p:nvSpPr>
          <p:cNvPr id="8" name="頁尾版面配置區 7">
            <a:extLst>
              <a:ext uri="{FF2B5EF4-FFF2-40B4-BE49-F238E27FC236}">
                <a16:creationId xmlns:a16="http://schemas.microsoft.com/office/drawing/2014/main" id="{5CCE9169-FF41-49E6-8D0B-EC2D8905A309}"/>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6F1C08F3-A69F-42F1-A5B3-FF76EBEC2F60}"/>
              </a:ext>
            </a:extLst>
          </p:cNvPr>
          <p:cNvSpPr>
            <a:spLocks noGrp="1"/>
          </p:cNvSpPr>
          <p:nvPr>
            <p:ph type="sldNum" sz="quarter" idx="12"/>
          </p:nvPr>
        </p:nvSpPr>
        <p:spPr/>
        <p:txBody>
          <a:bodyPr/>
          <a:lstStyle/>
          <a:p>
            <a:fld id="{62334E74-AC2C-4A67-9F04-4ADB61952C4B}" type="slidenum">
              <a:rPr lang="zh-TW" altLang="en-US" smtClean="0"/>
              <a:t>‹#›</a:t>
            </a:fld>
            <a:endParaRPr lang="zh-TW" altLang="en-US"/>
          </a:p>
        </p:txBody>
      </p:sp>
    </p:spTree>
    <p:extLst>
      <p:ext uri="{BB962C8B-B14F-4D97-AF65-F5344CB8AC3E}">
        <p14:creationId xmlns:p14="http://schemas.microsoft.com/office/powerpoint/2010/main" val="862690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461433-1373-4293-B40A-72AFBA922FA4}"/>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7B52517-1831-472E-82CD-70E0B5CFF391}"/>
              </a:ext>
            </a:extLst>
          </p:cNvPr>
          <p:cNvSpPr>
            <a:spLocks noGrp="1"/>
          </p:cNvSpPr>
          <p:nvPr>
            <p:ph type="dt" sz="half" idx="10"/>
          </p:nvPr>
        </p:nvSpPr>
        <p:spPr/>
        <p:txBody>
          <a:bodyPr/>
          <a:lstStyle/>
          <a:p>
            <a:fld id="{3F72B08F-FAD8-4263-A4A2-78EAFDCA87E1}" type="datetimeFigureOut">
              <a:rPr lang="zh-TW" altLang="en-US" smtClean="0"/>
              <a:t>2019/12/31</a:t>
            </a:fld>
            <a:endParaRPr lang="zh-TW" altLang="en-US"/>
          </a:p>
        </p:txBody>
      </p:sp>
      <p:sp>
        <p:nvSpPr>
          <p:cNvPr id="4" name="頁尾版面配置區 3">
            <a:extLst>
              <a:ext uri="{FF2B5EF4-FFF2-40B4-BE49-F238E27FC236}">
                <a16:creationId xmlns:a16="http://schemas.microsoft.com/office/drawing/2014/main" id="{3F655A35-C46E-4B55-A4DA-21F765949B0F}"/>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E936C081-214B-46AB-9392-7828EDFC01D5}"/>
              </a:ext>
            </a:extLst>
          </p:cNvPr>
          <p:cNvSpPr>
            <a:spLocks noGrp="1"/>
          </p:cNvSpPr>
          <p:nvPr>
            <p:ph type="sldNum" sz="quarter" idx="12"/>
          </p:nvPr>
        </p:nvSpPr>
        <p:spPr/>
        <p:txBody>
          <a:bodyPr/>
          <a:lstStyle/>
          <a:p>
            <a:fld id="{62334E74-AC2C-4A67-9F04-4ADB61952C4B}" type="slidenum">
              <a:rPr lang="zh-TW" altLang="en-US" smtClean="0"/>
              <a:t>‹#›</a:t>
            </a:fld>
            <a:endParaRPr lang="zh-TW" altLang="en-US"/>
          </a:p>
        </p:txBody>
      </p:sp>
    </p:spTree>
    <p:extLst>
      <p:ext uri="{BB962C8B-B14F-4D97-AF65-F5344CB8AC3E}">
        <p14:creationId xmlns:p14="http://schemas.microsoft.com/office/powerpoint/2010/main" val="1170085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3DA2368D-4DA5-4BB4-BBE2-184CEBEE7506}"/>
              </a:ext>
            </a:extLst>
          </p:cNvPr>
          <p:cNvSpPr>
            <a:spLocks noGrp="1"/>
          </p:cNvSpPr>
          <p:nvPr>
            <p:ph type="dt" sz="half" idx="10"/>
          </p:nvPr>
        </p:nvSpPr>
        <p:spPr/>
        <p:txBody>
          <a:bodyPr/>
          <a:lstStyle/>
          <a:p>
            <a:fld id="{3F72B08F-FAD8-4263-A4A2-78EAFDCA87E1}" type="datetimeFigureOut">
              <a:rPr lang="zh-TW" altLang="en-US" smtClean="0"/>
              <a:t>2019/12/31</a:t>
            </a:fld>
            <a:endParaRPr lang="zh-TW" altLang="en-US"/>
          </a:p>
        </p:txBody>
      </p:sp>
      <p:sp>
        <p:nvSpPr>
          <p:cNvPr id="3" name="頁尾版面配置區 2">
            <a:extLst>
              <a:ext uri="{FF2B5EF4-FFF2-40B4-BE49-F238E27FC236}">
                <a16:creationId xmlns:a16="http://schemas.microsoft.com/office/drawing/2014/main" id="{573D4A22-6FEC-4630-839D-F468F71B853F}"/>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A9A847-2088-4B8A-982A-E64DE8F0B46C}"/>
              </a:ext>
            </a:extLst>
          </p:cNvPr>
          <p:cNvSpPr>
            <a:spLocks noGrp="1"/>
          </p:cNvSpPr>
          <p:nvPr>
            <p:ph type="sldNum" sz="quarter" idx="12"/>
          </p:nvPr>
        </p:nvSpPr>
        <p:spPr/>
        <p:txBody>
          <a:bodyPr/>
          <a:lstStyle/>
          <a:p>
            <a:fld id="{62334E74-AC2C-4A67-9F04-4ADB61952C4B}" type="slidenum">
              <a:rPr lang="zh-TW" altLang="en-US" smtClean="0"/>
              <a:t>‹#›</a:t>
            </a:fld>
            <a:endParaRPr lang="zh-TW" altLang="en-US"/>
          </a:p>
        </p:txBody>
      </p:sp>
    </p:spTree>
    <p:extLst>
      <p:ext uri="{BB962C8B-B14F-4D97-AF65-F5344CB8AC3E}">
        <p14:creationId xmlns:p14="http://schemas.microsoft.com/office/powerpoint/2010/main" val="398517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749742-D60C-4609-BF52-CFC706E01C3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E316AAF2-EB39-45F4-A7F6-DDA58245F3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AAB27FA0-9938-466C-955C-1A8BE895DD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137A5B61-7361-4B1F-A782-546FBAA1C69A}"/>
              </a:ext>
            </a:extLst>
          </p:cNvPr>
          <p:cNvSpPr>
            <a:spLocks noGrp="1"/>
          </p:cNvSpPr>
          <p:nvPr>
            <p:ph type="dt" sz="half" idx="10"/>
          </p:nvPr>
        </p:nvSpPr>
        <p:spPr/>
        <p:txBody>
          <a:bodyPr/>
          <a:lstStyle/>
          <a:p>
            <a:fld id="{3F72B08F-FAD8-4263-A4A2-78EAFDCA87E1}" type="datetimeFigureOut">
              <a:rPr lang="zh-TW" altLang="en-US" smtClean="0"/>
              <a:t>2019/12/31</a:t>
            </a:fld>
            <a:endParaRPr lang="zh-TW" altLang="en-US"/>
          </a:p>
        </p:txBody>
      </p:sp>
      <p:sp>
        <p:nvSpPr>
          <p:cNvPr id="6" name="頁尾版面配置區 5">
            <a:extLst>
              <a:ext uri="{FF2B5EF4-FFF2-40B4-BE49-F238E27FC236}">
                <a16:creationId xmlns:a16="http://schemas.microsoft.com/office/drawing/2014/main" id="{BCFABC67-9D94-4B8A-9AAC-2F59AFA5A56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13ABA88-B7EF-40A0-A573-578A6B4445D5}"/>
              </a:ext>
            </a:extLst>
          </p:cNvPr>
          <p:cNvSpPr>
            <a:spLocks noGrp="1"/>
          </p:cNvSpPr>
          <p:nvPr>
            <p:ph type="sldNum" sz="quarter" idx="12"/>
          </p:nvPr>
        </p:nvSpPr>
        <p:spPr/>
        <p:txBody>
          <a:bodyPr/>
          <a:lstStyle/>
          <a:p>
            <a:fld id="{62334E74-AC2C-4A67-9F04-4ADB61952C4B}" type="slidenum">
              <a:rPr lang="zh-TW" altLang="en-US" smtClean="0"/>
              <a:t>‹#›</a:t>
            </a:fld>
            <a:endParaRPr lang="zh-TW" altLang="en-US"/>
          </a:p>
        </p:txBody>
      </p:sp>
    </p:spTree>
    <p:extLst>
      <p:ext uri="{BB962C8B-B14F-4D97-AF65-F5344CB8AC3E}">
        <p14:creationId xmlns:p14="http://schemas.microsoft.com/office/powerpoint/2010/main" val="1052328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BE4E4D-2D73-4FD9-A848-EFEF609A6DE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6E6B27C3-DD84-406D-B74D-CCD56E9968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CBFBBBFA-8D76-4F0C-A2F9-003A81BFAF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C0D11590-66CF-425B-880A-64EEB6CE49A9}"/>
              </a:ext>
            </a:extLst>
          </p:cNvPr>
          <p:cNvSpPr>
            <a:spLocks noGrp="1"/>
          </p:cNvSpPr>
          <p:nvPr>
            <p:ph type="dt" sz="half" idx="10"/>
          </p:nvPr>
        </p:nvSpPr>
        <p:spPr/>
        <p:txBody>
          <a:bodyPr/>
          <a:lstStyle/>
          <a:p>
            <a:fld id="{3F72B08F-FAD8-4263-A4A2-78EAFDCA87E1}" type="datetimeFigureOut">
              <a:rPr lang="zh-TW" altLang="en-US" smtClean="0"/>
              <a:t>2019/12/31</a:t>
            </a:fld>
            <a:endParaRPr lang="zh-TW" altLang="en-US"/>
          </a:p>
        </p:txBody>
      </p:sp>
      <p:sp>
        <p:nvSpPr>
          <p:cNvPr id="6" name="頁尾版面配置區 5">
            <a:extLst>
              <a:ext uri="{FF2B5EF4-FFF2-40B4-BE49-F238E27FC236}">
                <a16:creationId xmlns:a16="http://schemas.microsoft.com/office/drawing/2014/main" id="{B22EE15E-CB38-4B95-B19A-0B2F4F1D5E5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A479DB9-77EE-4C85-9162-BDBCFF97E020}"/>
              </a:ext>
            </a:extLst>
          </p:cNvPr>
          <p:cNvSpPr>
            <a:spLocks noGrp="1"/>
          </p:cNvSpPr>
          <p:nvPr>
            <p:ph type="sldNum" sz="quarter" idx="12"/>
          </p:nvPr>
        </p:nvSpPr>
        <p:spPr/>
        <p:txBody>
          <a:bodyPr/>
          <a:lstStyle/>
          <a:p>
            <a:fld id="{62334E74-AC2C-4A67-9F04-4ADB61952C4B}" type="slidenum">
              <a:rPr lang="zh-TW" altLang="en-US" smtClean="0"/>
              <a:t>‹#›</a:t>
            </a:fld>
            <a:endParaRPr lang="zh-TW" altLang="en-US"/>
          </a:p>
        </p:txBody>
      </p:sp>
    </p:spTree>
    <p:extLst>
      <p:ext uri="{BB962C8B-B14F-4D97-AF65-F5344CB8AC3E}">
        <p14:creationId xmlns:p14="http://schemas.microsoft.com/office/powerpoint/2010/main" val="26718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C160BEB6-0530-4089-A899-BBE26DF5C0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2D570DD-1689-420E-9D3F-8C9CED1766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385F22A-2C43-432C-B41D-25249865F0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72B08F-FAD8-4263-A4A2-78EAFDCA87E1}" type="datetimeFigureOut">
              <a:rPr lang="zh-TW" altLang="en-US" smtClean="0"/>
              <a:t>2019/12/31</a:t>
            </a:fld>
            <a:endParaRPr lang="zh-TW" altLang="en-US"/>
          </a:p>
        </p:txBody>
      </p:sp>
      <p:sp>
        <p:nvSpPr>
          <p:cNvPr id="5" name="頁尾版面配置區 4">
            <a:extLst>
              <a:ext uri="{FF2B5EF4-FFF2-40B4-BE49-F238E27FC236}">
                <a16:creationId xmlns:a16="http://schemas.microsoft.com/office/drawing/2014/main" id="{6D858623-64A4-40D7-8CA7-83288E65C4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B74EAB94-F565-4D4F-B21E-1B5B4557A2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334E74-AC2C-4A67-9F04-4ADB61952C4B}" type="slidenum">
              <a:rPr lang="zh-TW" altLang="en-US" smtClean="0"/>
              <a:t>‹#›</a:t>
            </a:fld>
            <a:endParaRPr lang="zh-TW" altLang="en-US"/>
          </a:p>
        </p:txBody>
      </p:sp>
    </p:spTree>
    <p:extLst>
      <p:ext uri="{BB962C8B-B14F-4D97-AF65-F5344CB8AC3E}">
        <p14:creationId xmlns:p14="http://schemas.microsoft.com/office/powerpoint/2010/main" val="3890578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912C94B-D33E-4C15-A356-69E8522457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42EAC8D-2A17-4B21-B500-33BC9C9F6C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E08434E-52B5-470B-AC09-89FF5BEC96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866546-18D2-407E-9689-97B25338E0CC}" type="datetimeFigureOut">
              <a:rPr lang="zh-TW" altLang="en-US" smtClean="0"/>
              <a:t>2019/12/31</a:t>
            </a:fld>
            <a:endParaRPr lang="zh-TW" altLang="en-US"/>
          </a:p>
        </p:txBody>
      </p:sp>
      <p:sp>
        <p:nvSpPr>
          <p:cNvPr id="5" name="頁尾版面配置區 4">
            <a:extLst>
              <a:ext uri="{FF2B5EF4-FFF2-40B4-BE49-F238E27FC236}">
                <a16:creationId xmlns:a16="http://schemas.microsoft.com/office/drawing/2014/main" id="{BE4FB659-7873-452D-8104-119E16C03A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5E83840-0B04-4B10-A0CA-7E16CEBA00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31BD61-A1BE-4105-A0CC-3E7BB218BD9C}" type="slidenum">
              <a:rPr lang="zh-TW" altLang="en-US" smtClean="0"/>
              <a:t>‹#›</a:t>
            </a:fld>
            <a:endParaRPr lang="zh-TW" altLang="en-US"/>
          </a:p>
        </p:txBody>
      </p:sp>
    </p:spTree>
    <p:extLst>
      <p:ext uri="{BB962C8B-B14F-4D97-AF65-F5344CB8AC3E}">
        <p14:creationId xmlns:p14="http://schemas.microsoft.com/office/powerpoint/2010/main" val="12134886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910D90-95D3-4672-83C2-9E2E574C00EA}"/>
              </a:ext>
            </a:extLst>
          </p:cNvPr>
          <p:cNvSpPr>
            <a:spLocks noGrp="1"/>
          </p:cNvSpPr>
          <p:nvPr>
            <p:ph type="ctrTitle"/>
          </p:nvPr>
        </p:nvSpPr>
        <p:spPr/>
        <p:txBody>
          <a:bodyPr/>
          <a:lstStyle/>
          <a:p>
            <a:r>
              <a:rPr lang="zh-TW" altLang="en-US" dirty="0" smtClean="0"/>
              <a:t>籌</a:t>
            </a:r>
            <a:r>
              <a:rPr lang="zh-TW" altLang="en-US" dirty="0"/>
              <a:t>碼</a:t>
            </a:r>
            <a:endParaRPr lang="zh-TW" altLang="en-US" dirty="0"/>
          </a:p>
        </p:txBody>
      </p:sp>
      <p:sp>
        <p:nvSpPr>
          <p:cNvPr id="3" name="副標題 2">
            <a:extLst>
              <a:ext uri="{FF2B5EF4-FFF2-40B4-BE49-F238E27FC236}">
                <a16:creationId xmlns:a16="http://schemas.microsoft.com/office/drawing/2014/main" id="{C0D496B4-F2F4-4698-90EE-750936CBF034}"/>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732633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EBF5AB-A222-4C4D-AFB7-4C6DB7DF5935}"/>
              </a:ext>
            </a:extLst>
          </p:cNvPr>
          <p:cNvSpPr>
            <a:spLocks noGrp="1"/>
          </p:cNvSpPr>
          <p:nvPr>
            <p:ph type="title"/>
          </p:nvPr>
        </p:nvSpPr>
        <p:spPr>
          <a:xfrm>
            <a:off x="838200" y="1"/>
            <a:ext cx="10515600" cy="1035697"/>
          </a:xfrm>
        </p:spPr>
        <p:txBody>
          <a:bodyPr/>
          <a:lstStyle/>
          <a:p>
            <a:r>
              <a:rPr lang="zh-TW" altLang="en-US" dirty="0">
                <a:solidFill>
                  <a:srgbClr val="FF0000"/>
                </a:solidFill>
              </a:rPr>
              <a:t>籌碼面</a:t>
            </a:r>
            <a:r>
              <a:rPr lang="en-US" altLang="zh-TW" dirty="0">
                <a:solidFill>
                  <a:srgbClr val="FF0000"/>
                </a:solidFill>
              </a:rPr>
              <a:t>-</a:t>
            </a:r>
            <a:r>
              <a:rPr lang="zh-CN" altLang="en-US" dirty="0">
                <a:solidFill>
                  <a:srgbClr val="FF0000"/>
                </a:solidFill>
              </a:rPr>
              <a:t>籌碼過高法</a:t>
            </a:r>
            <a:endParaRPr lang="zh-TW" altLang="en-US" dirty="0"/>
          </a:p>
        </p:txBody>
      </p:sp>
      <p:sp>
        <p:nvSpPr>
          <p:cNvPr id="3" name="內容版面配置區 2">
            <a:extLst>
              <a:ext uri="{FF2B5EF4-FFF2-40B4-BE49-F238E27FC236}">
                <a16:creationId xmlns:a16="http://schemas.microsoft.com/office/drawing/2014/main" id="{D897B0C0-FBE9-40F6-A832-E86662E4FDA5}"/>
              </a:ext>
            </a:extLst>
          </p:cNvPr>
          <p:cNvSpPr>
            <a:spLocks noGrp="1"/>
          </p:cNvSpPr>
          <p:nvPr>
            <p:ph idx="1"/>
          </p:nvPr>
        </p:nvSpPr>
        <p:spPr>
          <a:xfrm>
            <a:off x="838200" y="877078"/>
            <a:ext cx="10515600" cy="5299885"/>
          </a:xfrm>
        </p:spPr>
        <p:txBody>
          <a:bodyPr>
            <a:normAutofit/>
          </a:bodyPr>
          <a:lstStyle/>
          <a:p>
            <a:r>
              <a:rPr lang="zh-TW" altLang="en-US" sz="2000" dirty="0"/>
              <a:t>籌碼過前高了</a:t>
            </a:r>
            <a:r>
              <a:rPr lang="en-US" altLang="zh-TW" sz="2000" dirty="0"/>
              <a:t>,</a:t>
            </a:r>
            <a:r>
              <a:rPr lang="zh-CN" altLang="en-US" sz="2000" dirty="0"/>
              <a:t>股價還沒過前高</a:t>
            </a:r>
            <a:r>
              <a:rPr lang="en-US" altLang="zh-CN" sz="2000" dirty="0"/>
              <a:t>(</a:t>
            </a:r>
            <a:r>
              <a:rPr lang="zh-CN" altLang="en-US" sz="2000" dirty="0"/>
              <a:t>藍色圈圈</a:t>
            </a:r>
            <a:r>
              <a:rPr lang="en-US" altLang="zh-CN" sz="2000" dirty="0"/>
              <a:t>)</a:t>
            </a:r>
          </a:p>
          <a:p>
            <a:r>
              <a:rPr lang="zh-CN" altLang="en-US" sz="2000" dirty="0"/>
              <a:t>但之後籌碼繼續創高</a:t>
            </a:r>
            <a:r>
              <a:rPr lang="en-US" altLang="zh-CN" sz="2000" dirty="0"/>
              <a:t>,</a:t>
            </a:r>
            <a:r>
              <a:rPr lang="zh-CN" altLang="en-US" sz="2000" dirty="0"/>
              <a:t>股價也創高</a:t>
            </a:r>
            <a:r>
              <a:rPr lang="en-US" altLang="zh-CN" sz="2000" dirty="0"/>
              <a:t>,</a:t>
            </a:r>
            <a:r>
              <a:rPr lang="zh-CN" altLang="en-US" sz="2000" dirty="0"/>
              <a:t>兩者之間的關係該怎麼衡量的</a:t>
            </a:r>
            <a:r>
              <a:rPr lang="en-US" altLang="zh-CN" sz="2000" dirty="0"/>
              <a:t>?</a:t>
            </a:r>
            <a:r>
              <a:rPr lang="zh-CN" altLang="en-US" sz="2000" dirty="0"/>
              <a:t>按照此策略</a:t>
            </a:r>
            <a:r>
              <a:rPr lang="en-US" altLang="zh-CN" sz="2000" dirty="0"/>
              <a:t>,</a:t>
            </a:r>
            <a:r>
              <a:rPr lang="zh-CN" altLang="en-US" sz="2000" dirty="0"/>
              <a:t>在這個集中量</a:t>
            </a:r>
            <a:r>
              <a:rPr lang="en-US" altLang="zh-CN" sz="2000" dirty="0"/>
              <a:t>,</a:t>
            </a:r>
            <a:r>
              <a:rPr lang="zh-CN" altLang="en-US" sz="2000" dirty="0"/>
              <a:t>股價是否</a:t>
            </a:r>
            <a:r>
              <a:rPr lang="en-US" altLang="zh-CN" sz="2000" dirty="0"/>
              <a:t>over price?</a:t>
            </a:r>
            <a:r>
              <a:rPr lang="zh-CN" altLang="en-US" sz="2000" dirty="0"/>
              <a:t>平均大戶籌碼提升</a:t>
            </a:r>
            <a:r>
              <a:rPr lang="en-US" altLang="zh-CN" sz="2000" dirty="0"/>
              <a:t>1%,</a:t>
            </a:r>
            <a:r>
              <a:rPr lang="zh-CN" altLang="en-US" sz="2000" dirty="0"/>
              <a:t>股價會提升多少期望值</a:t>
            </a:r>
            <a:r>
              <a:rPr lang="en-US" altLang="zh-CN" sz="2000" dirty="0"/>
              <a:t>?</a:t>
            </a:r>
          </a:p>
          <a:p>
            <a:endParaRPr lang="zh-TW" altLang="en-US" sz="2000" dirty="0"/>
          </a:p>
        </p:txBody>
      </p:sp>
      <p:pic>
        <p:nvPicPr>
          <p:cNvPr id="5" name="圖片 4">
            <a:extLst>
              <a:ext uri="{FF2B5EF4-FFF2-40B4-BE49-F238E27FC236}">
                <a16:creationId xmlns:a16="http://schemas.microsoft.com/office/drawing/2014/main" id="{883484F8-3073-4D6B-ABA9-1C7F472EA489}"/>
              </a:ext>
            </a:extLst>
          </p:cNvPr>
          <p:cNvPicPr>
            <a:picLocks noChangeAspect="1"/>
          </p:cNvPicPr>
          <p:nvPr/>
        </p:nvPicPr>
        <p:blipFill>
          <a:blip r:embed="rId2"/>
          <a:stretch>
            <a:fillRect/>
          </a:stretch>
        </p:blipFill>
        <p:spPr>
          <a:xfrm>
            <a:off x="1323975" y="2519265"/>
            <a:ext cx="9544050" cy="4052984"/>
          </a:xfrm>
          <a:prstGeom prst="rect">
            <a:avLst/>
          </a:prstGeom>
        </p:spPr>
      </p:pic>
      <p:cxnSp>
        <p:nvCxnSpPr>
          <p:cNvPr id="6" name="直線接點 5">
            <a:extLst>
              <a:ext uri="{FF2B5EF4-FFF2-40B4-BE49-F238E27FC236}">
                <a16:creationId xmlns:a16="http://schemas.microsoft.com/office/drawing/2014/main" id="{3FBB6E1E-D8A1-472F-84BB-83C4AB6802AD}"/>
              </a:ext>
            </a:extLst>
          </p:cNvPr>
          <p:cNvCxnSpPr/>
          <p:nvPr/>
        </p:nvCxnSpPr>
        <p:spPr>
          <a:xfrm>
            <a:off x="2015015" y="5873720"/>
            <a:ext cx="739302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654AC9B3-D7B2-45DE-93B1-5F8857AF015C}"/>
              </a:ext>
            </a:extLst>
          </p:cNvPr>
          <p:cNvCxnSpPr>
            <a:cxnSpLocks/>
          </p:cNvCxnSpPr>
          <p:nvPr/>
        </p:nvCxnSpPr>
        <p:spPr>
          <a:xfrm>
            <a:off x="2145644" y="3908433"/>
            <a:ext cx="739302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0" name="橢圓 9">
            <a:extLst>
              <a:ext uri="{FF2B5EF4-FFF2-40B4-BE49-F238E27FC236}">
                <a16:creationId xmlns:a16="http://schemas.microsoft.com/office/drawing/2014/main" id="{572C3BB4-05A1-409F-9379-2D87A630302D}"/>
              </a:ext>
            </a:extLst>
          </p:cNvPr>
          <p:cNvSpPr/>
          <p:nvPr/>
        </p:nvSpPr>
        <p:spPr>
          <a:xfrm>
            <a:off x="9277408" y="4429222"/>
            <a:ext cx="261258" cy="30790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40798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71CD24-7954-47AA-895C-E50925CBD763}"/>
              </a:ext>
            </a:extLst>
          </p:cNvPr>
          <p:cNvSpPr>
            <a:spLocks noGrp="1"/>
          </p:cNvSpPr>
          <p:nvPr>
            <p:ph type="title"/>
          </p:nvPr>
        </p:nvSpPr>
        <p:spPr>
          <a:xfrm>
            <a:off x="838200" y="195944"/>
            <a:ext cx="10515600" cy="989044"/>
          </a:xfrm>
        </p:spPr>
        <p:txBody>
          <a:bodyPr>
            <a:normAutofit/>
          </a:bodyPr>
          <a:lstStyle/>
          <a:p>
            <a:r>
              <a:rPr lang="zh-TW" altLang="en-US" dirty="0">
                <a:solidFill>
                  <a:srgbClr val="FF0000"/>
                </a:solidFill>
              </a:rPr>
              <a:t>籌碼面</a:t>
            </a:r>
            <a:r>
              <a:rPr lang="en-US" altLang="zh-TW" dirty="0">
                <a:solidFill>
                  <a:srgbClr val="FF0000"/>
                </a:solidFill>
              </a:rPr>
              <a:t>-</a:t>
            </a:r>
            <a:r>
              <a:rPr lang="zh-CN" altLang="en-US" dirty="0">
                <a:solidFill>
                  <a:srgbClr val="FF0000"/>
                </a:solidFill>
              </a:rPr>
              <a:t>籌碼過高法</a:t>
            </a:r>
            <a:r>
              <a:rPr lang="en-US" altLang="zh-CN" dirty="0">
                <a:solidFill>
                  <a:srgbClr val="FF0000"/>
                </a:solidFill>
              </a:rPr>
              <a:t>-</a:t>
            </a:r>
            <a:r>
              <a:rPr lang="zh-CN" altLang="en-US" dirty="0">
                <a:solidFill>
                  <a:srgbClr val="FF0000"/>
                </a:solidFill>
              </a:rPr>
              <a:t>不是那麼順利的情況</a:t>
            </a:r>
            <a:endParaRPr lang="zh-TW" altLang="en-US" dirty="0"/>
          </a:p>
        </p:txBody>
      </p:sp>
      <p:sp>
        <p:nvSpPr>
          <p:cNvPr id="3" name="內容版面配置區 2">
            <a:extLst>
              <a:ext uri="{FF2B5EF4-FFF2-40B4-BE49-F238E27FC236}">
                <a16:creationId xmlns:a16="http://schemas.microsoft.com/office/drawing/2014/main" id="{91ED64CC-57AC-4C14-B37B-42AB1BC8657C}"/>
              </a:ext>
            </a:extLst>
          </p:cNvPr>
          <p:cNvSpPr>
            <a:spLocks noGrp="1"/>
          </p:cNvSpPr>
          <p:nvPr>
            <p:ph idx="1"/>
          </p:nvPr>
        </p:nvSpPr>
        <p:spPr>
          <a:xfrm>
            <a:off x="838200" y="1060316"/>
            <a:ext cx="10515600" cy="5116648"/>
          </a:xfrm>
        </p:spPr>
        <p:txBody>
          <a:bodyPr>
            <a:normAutofit/>
          </a:bodyPr>
          <a:lstStyle/>
          <a:p>
            <a:r>
              <a:rPr lang="zh-CN" altLang="en-US" sz="2400" dirty="0"/>
              <a:t>何時該出場</a:t>
            </a:r>
            <a:r>
              <a:rPr lang="en-US" altLang="zh-CN" sz="2400" dirty="0"/>
              <a:t>?</a:t>
            </a:r>
            <a:endParaRPr lang="en-US" altLang="zh-TW" sz="2400" dirty="0"/>
          </a:p>
          <a:p>
            <a:r>
              <a:rPr lang="zh-TW" altLang="en-US" sz="2400" dirty="0"/>
              <a:t>藍色圈是買點</a:t>
            </a:r>
            <a:r>
              <a:rPr lang="en-US" altLang="zh-TW" sz="2400" dirty="0"/>
              <a:t>,</a:t>
            </a:r>
            <a:r>
              <a:rPr lang="zh-CN" altLang="en-US" sz="2400" dirty="0"/>
              <a:t>之後也上漲了</a:t>
            </a:r>
            <a:r>
              <a:rPr lang="en-US" altLang="zh-CN" sz="2400" dirty="0"/>
              <a:t>,</a:t>
            </a:r>
            <a:r>
              <a:rPr lang="zh-CN" altLang="en-US" sz="2400" dirty="0"/>
              <a:t>但該何時賣</a:t>
            </a:r>
            <a:r>
              <a:rPr lang="en-US" altLang="zh-CN" sz="2400" dirty="0"/>
              <a:t>?</a:t>
            </a:r>
            <a:r>
              <a:rPr lang="zh-CN" altLang="en-US" sz="2400" dirty="0"/>
              <a:t>在這支股票中</a:t>
            </a:r>
            <a:r>
              <a:rPr lang="en-US" altLang="zh-CN" sz="2400" dirty="0"/>
              <a:t>,</a:t>
            </a:r>
            <a:r>
              <a:rPr lang="zh-CN" altLang="en-US" sz="2400" dirty="0"/>
              <a:t>大戶持股並沒有明顯領先股價</a:t>
            </a:r>
            <a:r>
              <a:rPr lang="en-US" altLang="zh-CN" sz="2400" dirty="0"/>
              <a:t>,</a:t>
            </a:r>
            <a:r>
              <a:rPr lang="zh-CN" altLang="en-US" sz="2400" dirty="0"/>
              <a:t>在任何時間的當下</a:t>
            </a:r>
            <a:r>
              <a:rPr lang="en-US" altLang="zh-CN" sz="2400" dirty="0"/>
              <a:t>,</a:t>
            </a:r>
            <a:r>
              <a:rPr lang="zh-CN" altLang="en-US" sz="2400" dirty="0"/>
              <a:t>我們不知道大戶持股比率是否會繼續上升</a:t>
            </a:r>
            <a:endParaRPr lang="zh-TW" altLang="en-US" sz="2400" dirty="0"/>
          </a:p>
        </p:txBody>
      </p:sp>
      <p:pic>
        <p:nvPicPr>
          <p:cNvPr id="4" name="圖片 3">
            <a:extLst>
              <a:ext uri="{FF2B5EF4-FFF2-40B4-BE49-F238E27FC236}">
                <a16:creationId xmlns:a16="http://schemas.microsoft.com/office/drawing/2014/main" id="{61985223-C92C-4593-AB6B-7B52D740DED9}"/>
              </a:ext>
            </a:extLst>
          </p:cNvPr>
          <p:cNvPicPr>
            <a:picLocks noChangeAspect="1"/>
          </p:cNvPicPr>
          <p:nvPr/>
        </p:nvPicPr>
        <p:blipFill>
          <a:blip r:embed="rId2"/>
          <a:stretch>
            <a:fillRect/>
          </a:stretch>
        </p:blipFill>
        <p:spPr>
          <a:xfrm>
            <a:off x="838200" y="2649893"/>
            <a:ext cx="10017868" cy="4012163"/>
          </a:xfrm>
          <a:prstGeom prst="rect">
            <a:avLst/>
          </a:prstGeom>
        </p:spPr>
      </p:pic>
      <p:cxnSp>
        <p:nvCxnSpPr>
          <p:cNvPr id="6" name="直線接點 5">
            <a:extLst>
              <a:ext uri="{FF2B5EF4-FFF2-40B4-BE49-F238E27FC236}">
                <a16:creationId xmlns:a16="http://schemas.microsoft.com/office/drawing/2014/main" id="{3DA260ED-82FA-4895-A752-AE2975223728}"/>
              </a:ext>
            </a:extLst>
          </p:cNvPr>
          <p:cNvCxnSpPr>
            <a:cxnSpLocks/>
          </p:cNvCxnSpPr>
          <p:nvPr/>
        </p:nvCxnSpPr>
        <p:spPr>
          <a:xfrm>
            <a:off x="1548485" y="5855059"/>
            <a:ext cx="58506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247A6233-23A9-4C10-9052-1B04B8C3B8A7}"/>
              </a:ext>
            </a:extLst>
          </p:cNvPr>
          <p:cNvCxnSpPr>
            <a:cxnSpLocks/>
          </p:cNvCxnSpPr>
          <p:nvPr/>
        </p:nvCxnSpPr>
        <p:spPr>
          <a:xfrm>
            <a:off x="1548485" y="3875776"/>
            <a:ext cx="5850691" cy="109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0" name="橢圓 9">
            <a:extLst>
              <a:ext uri="{FF2B5EF4-FFF2-40B4-BE49-F238E27FC236}">
                <a16:creationId xmlns:a16="http://schemas.microsoft.com/office/drawing/2014/main" id="{A40B24C2-66CE-4CC0-9C0D-F2758EB18CF8}"/>
              </a:ext>
            </a:extLst>
          </p:cNvPr>
          <p:cNvSpPr/>
          <p:nvPr/>
        </p:nvSpPr>
        <p:spPr>
          <a:xfrm>
            <a:off x="7268547" y="4172081"/>
            <a:ext cx="261258" cy="30790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57114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209C3A-9D49-4071-B041-A227046AA396}"/>
              </a:ext>
            </a:extLst>
          </p:cNvPr>
          <p:cNvSpPr>
            <a:spLocks noGrp="1"/>
          </p:cNvSpPr>
          <p:nvPr>
            <p:ph type="title"/>
          </p:nvPr>
        </p:nvSpPr>
        <p:spPr>
          <a:xfrm>
            <a:off x="838200" y="251927"/>
            <a:ext cx="10515600" cy="970383"/>
          </a:xfrm>
        </p:spPr>
        <p:txBody>
          <a:bodyPr/>
          <a:lstStyle/>
          <a:p>
            <a:r>
              <a:rPr lang="zh-TW" altLang="en-US" dirty="0">
                <a:solidFill>
                  <a:srgbClr val="FF0000"/>
                </a:solidFill>
              </a:rPr>
              <a:t>籌碼面</a:t>
            </a:r>
            <a:r>
              <a:rPr lang="en-US" altLang="zh-TW" dirty="0">
                <a:solidFill>
                  <a:srgbClr val="FF0000"/>
                </a:solidFill>
              </a:rPr>
              <a:t>-</a:t>
            </a:r>
            <a:r>
              <a:rPr lang="zh-CN" altLang="en-US" dirty="0">
                <a:solidFill>
                  <a:srgbClr val="FF0000"/>
                </a:solidFill>
              </a:rPr>
              <a:t>籌碼過高法</a:t>
            </a:r>
            <a:endParaRPr lang="zh-TW" altLang="en-US" dirty="0"/>
          </a:p>
        </p:txBody>
      </p:sp>
      <p:sp>
        <p:nvSpPr>
          <p:cNvPr id="3" name="內容版面配置區 2">
            <a:extLst>
              <a:ext uri="{FF2B5EF4-FFF2-40B4-BE49-F238E27FC236}">
                <a16:creationId xmlns:a16="http://schemas.microsoft.com/office/drawing/2014/main" id="{EB7CE543-C609-4934-86FA-E9634B7CACA0}"/>
              </a:ext>
            </a:extLst>
          </p:cNvPr>
          <p:cNvSpPr>
            <a:spLocks noGrp="1"/>
          </p:cNvSpPr>
          <p:nvPr>
            <p:ph idx="1"/>
          </p:nvPr>
        </p:nvSpPr>
        <p:spPr>
          <a:xfrm>
            <a:off x="838200" y="1343608"/>
            <a:ext cx="10515600" cy="4833355"/>
          </a:xfrm>
        </p:spPr>
        <p:txBody>
          <a:bodyPr>
            <a:normAutofit/>
          </a:bodyPr>
          <a:lstStyle/>
          <a:p>
            <a:r>
              <a:rPr lang="zh-CN" altLang="en-US" sz="2000" dirty="0"/>
              <a:t>結論</a:t>
            </a:r>
            <a:r>
              <a:rPr lang="en-US" altLang="zh-CN" sz="2000" dirty="0"/>
              <a:t>:</a:t>
            </a:r>
            <a:r>
              <a:rPr lang="zh-CN" altLang="en-US" sz="2000" dirty="0"/>
              <a:t>找籌碼創新高</a:t>
            </a:r>
            <a:r>
              <a:rPr lang="en-US" altLang="zh-CN" sz="2000" dirty="0"/>
              <a:t>,</a:t>
            </a:r>
            <a:r>
              <a:rPr lang="zh-CN" altLang="en-US" sz="2000" dirty="0"/>
              <a:t>股價相對沒創高的股票</a:t>
            </a:r>
            <a:endParaRPr lang="en-US" altLang="zh-TW" sz="2000" dirty="0"/>
          </a:p>
          <a:p>
            <a:r>
              <a:rPr lang="zh-TW" altLang="en-US" sz="2000" dirty="0"/>
              <a:t>目前困難點</a:t>
            </a:r>
            <a:r>
              <a:rPr lang="en-US" altLang="zh-TW" sz="2000" dirty="0"/>
              <a:t>:</a:t>
            </a:r>
          </a:p>
          <a:p>
            <a:r>
              <a:rPr lang="en-US" altLang="zh-TW" sz="2000" dirty="0"/>
              <a:t>1.</a:t>
            </a:r>
            <a:r>
              <a:rPr lang="zh-CN" altLang="en-US" sz="2000" dirty="0"/>
              <a:t>沒有出場</a:t>
            </a:r>
            <a:r>
              <a:rPr lang="en-US" altLang="zh-CN" sz="2000" dirty="0"/>
              <a:t>SOP,</a:t>
            </a:r>
            <a:r>
              <a:rPr lang="zh-CN" altLang="en-US" sz="2000" dirty="0"/>
              <a:t>目前回測方式是找一個時間點</a:t>
            </a:r>
            <a:r>
              <a:rPr lang="en-US" altLang="zh-CN" sz="2000" dirty="0"/>
              <a:t>,</a:t>
            </a:r>
            <a:r>
              <a:rPr lang="zh-CN" altLang="en-US" sz="2000" dirty="0"/>
              <a:t>抓出符合的標的</a:t>
            </a:r>
            <a:r>
              <a:rPr lang="en-US" altLang="zh-CN" sz="2000" dirty="0"/>
              <a:t>,</a:t>
            </a:r>
            <a:r>
              <a:rPr lang="zh-CN" altLang="en-US" sz="2000" dirty="0"/>
              <a:t>觀察未來一個月</a:t>
            </a:r>
            <a:r>
              <a:rPr lang="en-US" altLang="zh-CN" sz="2000" dirty="0"/>
              <a:t>,2</a:t>
            </a:r>
            <a:r>
              <a:rPr lang="zh-CN" altLang="en-US" sz="2000" dirty="0"/>
              <a:t>個月</a:t>
            </a:r>
            <a:r>
              <a:rPr lang="en-US" altLang="zh-CN" sz="2000" dirty="0"/>
              <a:t>..</a:t>
            </a:r>
            <a:r>
              <a:rPr lang="zh-CN" altLang="en-US" sz="2000" dirty="0"/>
              <a:t>之後的績效變化</a:t>
            </a:r>
            <a:r>
              <a:rPr lang="en-US" altLang="zh-CN" sz="2000" dirty="0"/>
              <a:t>,</a:t>
            </a:r>
            <a:r>
              <a:rPr lang="zh-CN" altLang="en-US" sz="2000" dirty="0"/>
              <a:t>雖然有明顯的超額報酬</a:t>
            </a:r>
            <a:r>
              <a:rPr lang="en-US" altLang="zh-CN" sz="2000" dirty="0"/>
              <a:t>,</a:t>
            </a:r>
            <a:r>
              <a:rPr lang="zh-CN" altLang="en-US" sz="2000" dirty="0"/>
              <a:t>但不知該何時出場能使得報酬最大化</a:t>
            </a:r>
            <a:r>
              <a:rPr lang="en-US" altLang="zh-CN" sz="2000" dirty="0"/>
              <a:t> </a:t>
            </a:r>
          </a:p>
          <a:p>
            <a:r>
              <a:rPr lang="en-US" altLang="zh-TW" sz="2000" dirty="0"/>
              <a:t>2.</a:t>
            </a:r>
            <a:r>
              <a:rPr lang="zh-CN" altLang="en-US" sz="2000" dirty="0"/>
              <a:t>籌碼過高之後有可能趨緩</a:t>
            </a:r>
            <a:r>
              <a:rPr lang="en-US" altLang="zh-CN" sz="2000" dirty="0"/>
              <a:t>,</a:t>
            </a:r>
            <a:r>
              <a:rPr lang="zh-CN" altLang="en-US" sz="2000" dirty="0"/>
              <a:t>也有可能</a:t>
            </a:r>
            <a:r>
              <a:rPr lang="en-US" altLang="zh-CN" sz="2000" dirty="0"/>
              <a:t>,</a:t>
            </a:r>
            <a:r>
              <a:rPr lang="zh-CN" altLang="en-US" sz="2000" dirty="0"/>
              <a:t>繼續創高</a:t>
            </a:r>
            <a:r>
              <a:rPr lang="en-US" altLang="zh-CN" sz="2000" dirty="0"/>
              <a:t>, </a:t>
            </a:r>
            <a:r>
              <a:rPr lang="zh-CN" altLang="en-US" sz="2000" dirty="0"/>
              <a:t>要如何衡量籌碼與股價之間的關係</a:t>
            </a:r>
            <a:r>
              <a:rPr lang="en-US" altLang="zh-CN" sz="2000" dirty="0"/>
              <a:t>?</a:t>
            </a:r>
          </a:p>
          <a:p>
            <a:r>
              <a:rPr lang="en-US" altLang="zh-CN" sz="2000" dirty="0"/>
              <a:t>3.</a:t>
            </a:r>
            <a:r>
              <a:rPr lang="zh-CN" altLang="en-US" sz="2000" dirty="0"/>
              <a:t>我使用的是籌碼</a:t>
            </a:r>
            <a:r>
              <a:rPr lang="en-US" altLang="zh-CN" sz="2000" dirty="0"/>
              <a:t>K</a:t>
            </a:r>
            <a:r>
              <a:rPr lang="zh-CN" altLang="en-US" sz="2000" dirty="0"/>
              <a:t>線給的最長期間的資料共</a:t>
            </a:r>
            <a:r>
              <a:rPr lang="en-US" altLang="zh-CN" sz="2000" dirty="0"/>
              <a:t>7</a:t>
            </a:r>
            <a:r>
              <a:rPr lang="zh-CN" altLang="en-US" sz="2000" dirty="0"/>
              <a:t>年</a:t>
            </a:r>
            <a:r>
              <a:rPr lang="en-US" altLang="zh-CN" sz="2000" dirty="0"/>
              <a:t>,</a:t>
            </a:r>
            <a:r>
              <a:rPr lang="zh-CN" altLang="en-US" sz="2000" dirty="0"/>
              <a:t>若使用週期短一點的期間</a:t>
            </a:r>
            <a:r>
              <a:rPr lang="en-US" altLang="zh-CN" sz="2000" dirty="0"/>
              <a:t>,</a:t>
            </a:r>
            <a:r>
              <a:rPr lang="zh-CN" altLang="en-US" sz="2000" dirty="0"/>
              <a:t>報酬率會如何變化</a:t>
            </a:r>
            <a:r>
              <a:rPr lang="en-US" altLang="zh-CN" sz="2000" dirty="0"/>
              <a:t>?</a:t>
            </a:r>
            <a:r>
              <a:rPr lang="zh-CN" altLang="en-US" sz="2000" dirty="0"/>
              <a:t>籌碼集中的時間與報酬率相關性</a:t>
            </a:r>
            <a:r>
              <a:rPr lang="en-US" altLang="zh-CN" sz="2000" dirty="0"/>
              <a:t>?</a:t>
            </a:r>
            <a:r>
              <a:rPr lang="zh-CN" altLang="en-US" sz="2000" dirty="0"/>
              <a:t>籌碼集中速度與報酬率的相關性</a:t>
            </a:r>
            <a:r>
              <a:rPr lang="en-US" altLang="zh-CN" sz="2000" dirty="0"/>
              <a:t>?</a:t>
            </a:r>
            <a:endParaRPr lang="en-US" altLang="zh-TW" sz="2000" dirty="0"/>
          </a:p>
          <a:p>
            <a:r>
              <a:rPr lang="zh-TW" altLang="en-US" sz="2000" dirty="0"/>
              <a:t>這方法的特性</a:t>
            </a:r>
            <a:r>
              <a:rPr lang="en-US" altLang="zh-TW" sz="2000" dirty="0"/>
              <a:t>:</a:t>
            </a:r>
          </a:p>
          <a:p>
            <a:r>
              <a:rPr lang="en-US" altLang="zh-CN" sz="2000" dirty="0"/>
              <a:t>1.</a:t>
            </a:r>
            <a:r>
              <a:rPr lang="zh-CN" altLang="en-US" sz="2000" dirty="0"/>
              <a:t>據我經驗</a:t>
            </a:r>
            <a:r>
              <a:rPr lang="en-US" altLang="zh-CN" sz="2000" dirty="0"/>
              <a:t>,</a:t>
            </a:r>
            <a:r>
              <a:rPr lang="zh-CN" altLang="en-US" sz="2000" dirty="0"/>
              <a:t>低價股不適用</a:t>
            </a:r>
            <a:r>
              <a:rPr lang="en-US" altLang="zh-CN" sz="2000" dirty="0"/>
              <a:t>,</a:t>
            </a:r>
            <a:r>
              <a:rPr lang="zh-CN" altLang="en-US" sz="2000" dirty="0"/>
              <a:t>太過規律集中的也不適用</a:t>
            </a:r>
            <a:r>
              <a:rPr lang="en-US" altLang="zh-CN" sz="2000" dirty="0"/>
              <a:t>,</a:t>
            </a:r>
            <a:r>
              <a:rPr lang="zh-CN" altLang="en-US" sz="2000" dirty="0"/>
              <a:t>因公司購買庫藏股而導致籌碼集中的也不適用</a:t>
            </a:r>
            <a:endParaRPr lang="en-US" altLang="zh-CN" sz="2000" dirty="0"/>
          </a:p>
          <a:p>
            <a:r>
              <a:rPr lang="en-US" altLang="zh-TW" sz="2000" dirty="0"/>
              <a:t>2.</a:t>
            </a:r>
            <a:r>
              <a:rPr lang="zh-CN" altLang="en-US" sz="2000" dirty="0"/>
              <a:t>周期較長</a:t>
            </a:r>
            <a:r>
              <a:rPr lang="en-US" altLang="zh-CN" sz="2000" dirty="0"/>
              <a:t>,</a:t>
            </a:r>
            <a:r>
              <a:rPr lang="zh-CN" altLang="en-US" sz="2000" dirty="0"/>
              <a:t>可能數月到數年之久</a:t>
            </a:r>
            <a:r>
              <a:rPr lang="en-US" altLang="zh-CN" sz="2000" dirty="0"/>
              <a:t>,</a:t>
            </a:r>
            <a:r>
              <a:rPr lang="zh-CN" altLang="en-US" sz="2000" dirty="0"/>
              <a:t>不上不下也不知該不該賣</a:t>
            </a:r>
            <a:endParaRPr lang="en-US" altLang="zh-CN" sz="2000" dirty="0"/>
          </a:p>
          <a:p>
            <a:r>
              <a:rPr lang="en-US" altLang="zh-CN" sz="2000" dirty="0"/>
              <a:t>3.MDD</a:t>
            </a:r>
            <a:r>
              <a:rPr lang="zh-CN" altLang="en-US" sz="2000" dirty="0"/>
              <a:t>小</a:t>
            </a:r>
            <a:endParaRPr lang="en-US" altLang="zh-CN" sz="2000" dirty="0"/>
          </a:p>
        </p:txBody>
      </p:sp>
    </p:spTree>
    <p:extLst>
      <p:ext uri="{BB962C8B-B14F-4D97-AF65-F5344CB8AC3E}">
        <p14:creationId xmlns:p14="http://schemas.microsoft.com/office/powerpoint/2010/main" val="2934038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09A3B2-DB95-4C93-B18D-94D57A75268D}"/>
              </a:ext>
            </a:extLst>
          </p:cNvPr>
          <p:cNvSpPr>
            <a:spLocks noGrp="1"/>
          </p:cNvSpPr>
          <p:nvPr>
            <p:ph type="title"/>
          </p:nvPr>
        </p:nvSpPr>
        <p:spPr>
          <a:xfrm>
            <a:off x="838200" y="62144"/>
            <a:ext cx="10515600" cy="994300"/>
          </a:xfrm>
        </p:spPr>
        <p:txBody>
          <a:bodyPr>
            <a:normAutofit/>
          </a:bodyPr>
          <a:lstStyle/>
          <a:p>
            <a:r>
              <a:rPr lang="zh-TW" altLang="en-US" dirty="0">
                <a:solidFill>
                  <a:srgbClr val="FF0000"/>
                </a:solidFill>
              </a:rPr>
              <a:t>籌碼面</a:t>
            </a:r>
            <a:r>
              <a:rPr lang="en-US" altLang="zh-TW" dirty="0">
                <a:solidFill>
                  <a:srgbClr val="FF0000"/>
                </a:solidFill>
              </a:rPr>
              <a:t>-</a:t>
            </a:r>
            <a:r>
              <a:rPr lang="zh-CN" altLang="en-US" dirty="0">
                <a:solidFill>
                  <a:srgbClr val="FF0000"/>
                </a:solidFill>
              </a:rPr>
              <a:t>籌碼過高法</a:t>
            </a:r>
            <a:endParaRPr lang="zh-TW" altLang="en-US" dirty="0"/>
          </a:p>
        </p:txBody>
      </p:sp>
      <p:sp>
        <p:nvSpPr>
          <p:cNvPr id="10" name="內容版面配置區 9">
            <a:extLst>
              <a:ext uri="{FF2B5EF4-FFF2-40B4-BE49-F238E27FC236}">
                <a16:creationId xmlns:a16="http://schemas.microsoft.com/office/drawing/2014/main" id="{A63E7863-703B-4605-9E46-ED5E992F45F6}"/>
              </a:ext>
            </a:extLst>
          </p:cNvPr>
          <p:cNvSpPr>
            <a:spLocks noGrp="1"/>
          </p:cNvSpPr>
          <p:nvPr>
            <p:ph idx="1"/>
          </p:nvPr>
        </p:nvSpPr>
        <p:spPr>
          <a:xfrm>
            <a:off x="838200" y="905521"/>
            <a:ext cx="10515600" cy="5271441"/>
          </a:xfrm>
        </p:spPr>
        <p:txBody>
          <a:bodyPr>
            <a:normAutofit/>
          </a:bodyPr>
          <a:lstStyle/>
          <a:p>
            <a:endParaRPr lang="en-US" altLang="zh-TW" sz="2000" dirty="0"/>
          </a:p>
          <a:p>
            <a:r>
              <a:rPr lang="zh-TW" altLang="en-US" sz="2000" dirty="0"/>
              <a:t>想找出籌碼集中程度與股價上漲幅度間的關係</a:t>
            </a:r>
            <a:r>
              <a:rPr lang="en-US" altLang="zh-TW" sz="2000" dirty="0"/>
              <a:t>(X</a:t>
            </a:r>
            <a:r>
              <a:rPr lang="zh-CN" altLang="en-US" sz="2000" dirty="0"/>
              <a:t>軸</a:t>
            </a:r>
            <a:r>
              <a:rPr lang="en-US" altLang="zh-CN" sz="2000" dirty="0"/>
              <a:t>:</a:t>
            </a:r>
            <a:r>
              <a:rPr lang="zh-CN" altLang="en-US" sz="2000" dirty="0"/>
              <a:t>大戶持股過前高</a:t>
            </a:r>
            <a:r>
              <a:rPr lang="en-US" altLang="zh-CN" sz="2000" dirty="0"/>
              <a:t>%</a:t>
            </a:r>
            <a:r>
              <a:rPr lang="en-US" altLang="zh-TW" sz="2000" dirty="0"/>
              <a:t>,Y</a:t>
            </a:r>
            <a:r>
              <a:rPr lang="zh-CN" altLang="en-US" sz="2000" dirty="0"/>
              <a:t>軸</a:t>
            </a:r>
            <a:r>
              <a:rPr lang="en-US" altLang="zh-CN" sz="2000" dirty="0"/>
              <a:t>:</a:t>
            </a:r>
            <a:r>
              <a:rPr lang="zh-CN" altLang="en-US" sz="2000" dirty="0"/>
              <a:t>股價上漲幅度</a:t>
            </a:r>
            <a:r>
              <a:rPr lang="en-US" altLang="zh-CN" sz="2000" dirty="0"/>
              <a:t>),</a:t>
            </a:r>
            <a:r>
              <a:rPr lang="zh-CN" altLang="en-US" sz="2000" dirty="0"/>
              <a:t>並加上其他條件</a:t>
            </a:r>
            <a:r>
              <a:rPr lang="en-US" altLang="zh-CN" sz="2000" dirty="0"/>
              <a:t>,EX</a:t>
            </a:r>
            <a:r>
              <a:rPr lang="zh-CN" altLang="en-US" sz="2000" dirty="0"/>
              <a:t>本益比</a:t>
            </a:r>
            <a:r>
              <a:rPr lang="en-US" altLang="zh-CN" sz="2000" dirty="0"/>
              <a:t>20</a:t>
            </a:r>
            <a:r>
              <a:rPr lang="zh-CN" altLang="en-US" sz="2000" dirty="0"/>
              <a:t>倍以上跟</a:t>
            </a:r>
            <a:r>
              <a:rPr lang="en-US" altLang="zh-CN" sz="2000" dirty="0"/>
              <a:t>20</a:t>
            </a:r>
            <a:r>
              <a:rPr lang="zh-CN" altLang="en-US" sz="2000" dirty="0"/>
              <a:t>倍以下的股票</a:t>
            </a:r>
            <a:r>
              <a:rPr lang="en-US" altLang="zh-CN" sz="2000" dirty="0"/>
              <a:t>,</a:t>
            </a:r>
            <a:r>
              <a:rPr lang="zh-CN" altLang="en-US" sz="2000" dirty="0"/>
              <a:t>籌碼集中對於股價的報酬率是否不同</a:t>
            </a:r>
            <a:endParaRPr lang="en-US" altLang="zh-CN" sz="2000" dirty="0"/>
          </a:p>
          <a:p>
            <a:r>
              <a:rPr lang="zh-TW" altLang="en-US" sz="2000" dirty="0"/>
              <a:t>同理</a:t>
            </a:r>
            <a:r>
              <a:rPr lang="en-US" altLang="zh-TW" sz="2000" dirty="0"/>
              <a:t>,</a:t>
            </a:r>
            <a:r>
              <a:rPr lang="zh-CN" altLang="en-US" sz="2000" dirty="0"/>
              <a:t>可以有很多條件</a:t>
            </a:r>
            <a:r>
              <a:rPr lang="en-US" altLang="zh-CN" sz="2000" dirty="0"/>
              <a:t>,EX</a:t>
            </a:r>
            <a:r>
              <a:rPr lang="zh-CN" altLang="en-US" sz="2000" dirty="0"/>
              <a:t>股價</a:t>
            </a:r>
            <a:r>
              <a:rPr lang="en-US" altLang="zh-CN" sz="2000" dirty="0"/>
              <a:t>&gt;20MA,</a:t>
            </a:r>
            <a:r>
              <a:rPr lang="zh-CN" altLang="en-US" sz="2000" dirty="0"/>
              <a:t>市值</a:t>
            </a:r>
            <a:r>
              <a:rPr lang="en-US" altLang="zh-CN" sz="2000" dirty="0"/>
              <a:t>&gt;50E,</a:t>
            </a:r>
            <a:r>
              <a:rPr lang="zh-CN" altLang="en-US" sz="2000" dirty="0"/>
              <a:t>內部人增加</a:t>
            </a:r>
            <a:r>
              <a:rPr lang="en-US" altLang="zh-CN" sz="2000" dirty="0"/>
              <a:t>,</a:t>
            </a:r>
            <a:r>
              <a:rPr lang="zh-CN" altLang="en-US" sz="2000" dirty="0"/>
              <a:t>等等</a:t>
            </a:r>
            <a:r>
              <a:rPr lang="en-US" altLang="zh-CN" sz="2000" dirty="0"/>
              <a:t>,</a:t>
            </a:r>
            <a:r>
              <a:rPr lang="zh-CN" altLang="en-US" sz="2000" dirty="0"/>
              <a:t>來看到底搭配哪些指標能進一步提升此方法之報酬率</a:t>
            </a:r>
            <a:endParaRPr lang="zh-TW" altLang="en-US" sz="2000" dirty="0"/>
          </a:p>
        </p:txBody>
      </p:sp>
      <p:graphicFrame>
        <p:nvGraphicFramePr>
          <p:cNvPr id="17" name="圖表 16">
            <a:extLst>
              <a:ext uri="{FF2B5EF4-FFF2-40B4-BE49-F238E27FC236}">
                <a16:creationId xmlns:a16="http://schemas.microsoft.com/office/drawing/2014/main" id="{0217A791-96E5-43B2-A634-26B5D183E692}"/>
              </a:ext>
            </a:extLst>
          </p:cNvPr>
          <p:cNvGraphicFramePr/>
          <p:nvPr>
            <p:extLst>
              <p:ext uri="{D42A27DB-BD31-4B8C-83A1-F6EECF244321}">
                <p14:modId xmlns:p14="http://schemas.microsoft.com/office/powerpoint/2010/main" val="3466918049"/>
              </p:ext>
            </p:extLst>
          </p:nvPr>
        </p:nvGraphicFramePr>
        <p:xfrm>
          <a:off x="354120" y="3062796"/>
          <a:ext cx="4999115" cy="35194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圖表 17">
            <a:extLst>
              <a:ext uri="{FF2B5EF4-FFF2-40B4-BE49-F238E27FC236}">
                <a16:creationId xmlns:a16="http://schemas.microsoft.com/office/drawing/2014/main" id="{2B2A2B24-6E9C-492D-A69A-E037780AE9D4}"/>
              </a:ext>
            </a:extLst>
          </p:cNvPr>
          <p:cNvGraphicFramePr/>
          <p:nvPr>
            <p:extLst>
              <p:ext uri="{D42A27DB-BD31-4B8C-83A1-F6EECF244321}">
                <p14:modId xmlns:p14="http://schemas.microsoft.com/office/powerpoint/2010/main" val="3947096812"/>
              </p:ext>
            </p:extLst>
          </p:nvPr>
        </p:nvGraphicFramePr>
        <p:xfrm>
          <a:off x="5566300" y="3062796"/>
          <a:ext cx="4767308" cy="35194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57895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7D1844-4FB5-4488-95CB-57BBFB289E58}"/>
              </a:ext>
            </a:extLst>
          </p:cNvPr>
          <p:cNvSpPr>
            <a:spLocks noGrp="1"/>
          </p:cNvSpPr>
          <p:nvPr>
            <p:ph type="title"/>
          </p:nvPr>
        </p:nvSpPr>
        <p:spPr>
          <a:xfrm>
            <a:off x="838200" y="1"/>
            <a:ext cx="10515600" cy="1045028"/>
          </a:xfrm>
        </p:spPr>
        <p:txBody>
          <a:bodyPr/>
          <a:lstStyle/>
          <a:p>
            <a:r>
              <a:rPr lang="zh-TW" altLang="en-US" dirty="0">
                <a:solidFill>
                  <a:srgbClr val="FF0000"/>
                </a:solidFill>
              </a:rPr>
              <a:t>籌碼面</a:t>
            </a:r>
            <a:r>
              <a:rPr lang="en-US" altLang="zh-TW" dirty="0">
                <a:solidFill>
                  <a:srgbClr val="FF0000"/>
                </a:solidFill>
              </a:rPr>
              <a:t>-</a:t>
            </a:r>
            <a:r>
              <a:rPr lang="zh-CN" altLang="en-US" dirty="0">
                <a:solidFill>
                  <a:srgbClr val="FF0000"/>
                </a:solidFill>
              </a:rPr>
              <a:t>乖離法</a:t>
            </a:r>
            <a:endParaRPr lang="zh-TW" altLang="en-US" dirty="0">
              <a:solidFill>
                <a:srgbClr val="FF0000"/>
              </a:solidFill>
            </a:endParaRPr>
          </a:p>
        </p:txBody>
      </p:sp>
      <p:sp>
        <p:nvSpPr>
          <p:cNvPr id="3" name="內容版面配置區 2">
            <a:extLst>
              <a:ext uri="{FF2B5EF4-FFF2-40B4-BE49-F238E27FC236}">
                <a16:creationId xmlns:a16="http://schemas.microsoft.com/office/drawing/2014/main" id="{FDCECEED-74A0-407F-A8C6-AF47E2204DBC}"/>
              </a:ext>
            </a:extLst>
          </p:cNvPr>
          <p:cNvSpPr>
            <a:spLocks noGrp="1"/>
          </p:cNvSpPr>
          <p:nvPr>
            <p:ph idx="1"/>
          </p:nvPr>
        </p:nvSpPr>
        <p:spPr>
          <a:xfrm>
            <a:off x="838200" y="886409"/>
            <a:ext cx="10515600" cy="5290554"/>
          </a:xfrm>
        </p:spPr>
        <p:txBody>
          <a:bodyPr>
            <a:normAutofit/>
          </a:bodyPr>
          <a:lstStyle/>
          <a:p>
            <a:r>
              <a:rPr lang="zh-CN" altLang="en-US" sz="2000" dirty="0"/>
              <a:t>也是統計顯著方法</a:t>
            </a:r>
            <a:endParaRPr lang="en-US" altLang="zh-TW" sz="2000" dirty="0"/>
          </a:p>
          <a:p>
            <a:r>
              <a:rPr lang="zh-TW" altLang="en-US" sz="2000" dirty="0"/>
              <a:t>股價下跌</a:t>
            </a:r>
            <a:r>
              <a:rPr lang="en-US" altLang="zh-TW" sz="2000" dirty="0"/>
              <a:t>,</a:t>
            </a:r>
            <a:r>
              <a:rPr lang="zh-TW" altLang="en-US" sz="2000" dirty="0"/>
              <a:t>籌碼卻繼續集中</a:t>
            </a:r>
            <a:r>
              <a:rPr lang="en-US" altLang="zh-TW" sz="2000" dirty="0"/>
              <a:t>,</a:t>
            </a:r>
            <a:r>
              <a:rPr lang="zh-CN" altLang="en-US" sz="2000" dirty="0"/>
              <a:t>則漲回的機率大</a:t>
            </a:r>
            <a:endParaRPr lang="zh-TW" altLang="en-US" sz="2000" dirty="0"/>
          </a:p>
        </p:txBody>
      </p:sp>
      <p:pic>
        <p:nvPicPr>
          <p:cNvPr id="5" name="圖片 4">
            <a:extLst>
              <a:ext uri="{FF2B5EF4-FFF2-40B4-BE49-F238E27FC236}">
                <a16:creationId xmlns:a16="http://schemas.microsoft.com/office/drawing/2014/main" id="{E457E78E-52B4-482A-B797-615F9A9488E0}"/>
              </a:ext>
            </a:extLst>
          </p:cNvPr>
          <p:cNvPicPr>
            <a:picLocks noChangeAspect="1"/>
          </p:cNvPicPr>
          <p:nvPr/>
        </p:nvPicPr>
        <p:blipFill>
          <a:blip r:embed="rId2"/>
          <a:stretch>
            <a:fillRect/>
          </a:stretch>
        </p:blipFill>
        <p:spPr>
          <a:xfrm>
            <a:off x="576943" y="2071394"/>
            <a:ext cx="10515600" cy="4696603"/>
          </a:xfrm>
          <a:prstGeom prst="rect">
            <a:avLst/>
          </a:prstGeom>
        </p:spPr>
      </p:pic>
      <p:sp>
        <p:nvSpPr>
          <p:cNvPr id="6" name="橢圓 5">
            <a:extLst>
              <a:ext uri="{FF2B5EF4-FFF2-40B4-BE49-F238E27FC236}">
                <a16:creationId xmlns:a16="http://schemas.microsoft.com/office/drawing/2014/main" id="{0266012D-86C9-49DD-BCFB-A5B72A7CE4CE}"/>
              </a:ext>
            </a:extLst>
          </p:cNvPr>
          <p:cNvSpPr/>
          <p:nvPr/>
        </p:nvSpPr>
        <p:spPr>
          <a:xfrm>
            <a:off x="7651102" y="2855167"/>
            <a:ext cx="1567543" cy="173549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7">
            <a:extLst>
              <a:ext uri="{FF2B5EF4-FFF2-40B4-BE49-F238E27FC236}">
                <a16:creationId xmlns:a16="http://schemas.microsoft.com/office/drawing/2014/main" id="{B2853AB5-5971-4AD2-B3C9-B0B305FD4A80}"/>
              </a:ext>
            </a:extLst>
          </p:cNvPr>
          <p:cNvCxnSpPr/>
          <p:nvPr/>
        </p:nvCxnSpPr>
        <p:spPr>
          <a:xfrm>
            <a:off x="8238931" y="3349690"/>
            <a:ext cx="102636" cy="858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9F7AF32B-2472-403F-ABC0-0D93B8CFFE39}"/>
              </a:ext>
            </a:extLst>
          </p:cNvPr>
          <p:cNvCxnSpPr>
            <a:cxnSpLocks/>
          </p:cNvCxnSpPr>
          <p:nvPr/>
        </p:nvCxnSpPr>
        <p:spPr>
          <a:xfrm flipV="1">
            <a:off x="8155732" y="5738327"/>
            <a:ext cx="558282" cy="2332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4776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21A152-2002-4AA2-A756-31B5A4AA2636}"/>
              </a:ext>
            </a:extLst>
          </p:cNvPr>
          <p:cNvSpPr>
            <a:spLocks noGrp="1"/>
          </p:cNvSpPr>
          <p:nvPr>
            <p:ph type="title"/>
          </p:nvPr>
        </p:nvSpPr>
        <p:spPr>
          <a:xfrm>
            <a:off x="838200" y="111967"/>
            <a:ext cx="10515600" cy="933063"/>
          </a:xfrm>
        </p:spPr>
        <p:txBody>
          <a:bodyPr>
            <a:normAutofit/>
          </a:bodyPr>
          <a:lstStyle/>
          <a:p>
            <a:r>
              <a:rPr lang="zh-TW" altLang="en-US" dirty="0">
                <a:solidFill>
                  <a:srgbClr val="FF0000"/>
                </a:solidFill>
              </a:rPr>
              <a:t>籌碼面</a:t>
            </a:r>
            <a:r>
              <a:rPr lang="en-US" altLang="zh-TW" dirty="0">
                <a:solidFill>
                  <a:srgbClr val="FF0000"/>
                </a:solidFill>
              </a:rPr>
              <a:t>-</a:t>
            </a:r>
            <a:r>
              <a:rPr lang="zh-CN" altLang="en-US" dirty="0">
                <a:solidFill>
                  <a:srgbClr val="FF0000"/>
                </a:solidFill>
              </a:rPr>
              <a:t>乖離法</a:t>
            </a:r>
            <a:endParaRPr lang="zh-TW" altLang="en-US" dirty="0"/>
          </a:p>
        </p:txBody>
      </p:sp>
      <p:sp>
        <p:nvSpPr>
          <p:cNvPr id="3" name="內容版面配置區 2">
            <a:extLst>
              <a:ext uri="{FF2B5EF4-FFF2-40B4-BE49-F238E27FC236}">
                <a16:creationId xmlns:a16="http://schemas.microsoft.com/office/drawing/2014/main" id="{B6CE69DB-0522-49B2-901C-6E1C529EE004}"/>
              </a:ext>
            </a:extLst>
          </p:cNvPr>
          <p:cNvSpPr>
            <a:spLocks noGrp="1"/>
          </p:cNvSpPr>
          <p:nvPr>
            <p:ph idx="1"/>
          </p:nvPr>
        </p:nvSpPr>
        <p:spPr>
          <a:xfrm>
            <a:off x="838200" y="961053"/>
            <a:ext cx="10515600" cy="5215910"/>
          </a:xfrm>
        </p:spPr>
        <p:txBody>
          <a:bodyPr>
            <a:normAutofit/>
          </a:bodyPr>
          <a:lstStyle/>
          <a:p>
            <a:r>
              <a:rPr lang="zh-TW" altLang="en-US" sz="2000" dirty="0"/>
              <a:t>股價創高</a:t>
            </a:r>
            <a:r>
              <a:rPr lang="en-US" altLang="zh-TW" sz="2000" dirty="0"/>
              <a:t>,</a:t>
            </a:r>
            <a:r>
              <a:rPr lang="zh-CN" altLang="en-US" sz="2000" dirty="0"/>
              <a:t>大戶持股減少</a:t>
            </a:r>
            <a:r>
              <a:rPr lang="en-US" altLang="zh-CN" sz="2000" dirty="0"/>
              <a:t>,</a:t>
            </a:r>
            <a:r>
              <a:rPr lang="zh-CN" altLang="en-US" sz="2000" dirty="0"/>
              <a:t>多半是只是缺乏基本面獲利的炒股</a:t>
            </a:r>
            <a:r>
              <a:rPr lang="en-US" altLang="zh-CN" sz="2000" dirty="0"/>
              <a:t>,</a:t>
            </a:r>
            <a:r>
              <a:rPr lang="zh-CN" altLang="en-US" sz="2000" dirty="0"/>
              <a:t>股價易跌回原點</a:t>
            </a:r>
            <a:endParaRPr lang="zh-TW" altLang="en-US" sz="2000" dirty="0"/>
          </a:p>
        </p:txBody>
      </p:sp>
      <p:pic>
        <p:nvPicPr>
          <p:cNvPr id="4" name="圖片 3">
            <a:extLst>
              <a:ext uri="{FF2B5EF4-FFF2-40B4-BE49-F238E27FC236}">
                <a16:creationId xmlns:a16="http://schemas.microsoft.com/office/drawing/2014/main" id="{8F5078BC-7536-4449-ABC4-272E250CB341}"/>
              </a:ext>
            </a:extLst>
          </p:cNvPr>
          <p:cNvPicPr>
            <a:picLocks noChangeAspect="1"/>
          </p:cNvPicPr>
          <p:nvPr/>
        </p:nvPicPr>
        <p:blipFill>
          <a:blip r:embed="rId2"/>
          <a:stretch>
            <a:fillRect/>
          </a:stretch>
        </p:blipFill>
        <p:spPr>
          <a:xfrm>
            <a:off x="1302105" y="2071594"/>
            <a:ext cx="9401175" cy="4500461"/>
          </a:xfrm>
          <a:prstGeom prst="rect">
            <a:avLst/>
          </a:prstGeom>
        </p:spPr>
      </p:pic>
      <p:cxnSp>
        <p:nvCxnSpPr>
          <p:cNvPr id="5" name="直線單箭頭接點 4">
            <a:extLst>
              <a:ext uri="{FF2B5EF4-FFF2-40B4-BE49-F238E27FC236}">
                <a16:creationId xmlns:a16="http://schemas.microsoft.com/office/drawing/2014/main" id="{14BCD115-2AE5-45C8-9948-F9808E259B43}"/>
              </a:ext>
            </a:extLst>
          </p:cNvPr>
          <p:cNvCxnSpPr>
            <a:cxnSpLocks/>
          </p:cNvCxnSpPr>
          <p:nvPr/>
        </p:nvCxnSpPr>
        <p:spPr>
          <a:xfrm flipV="1">
            <a:off x="6512767" y="3303037"/>
            <a:ext cx="727788" cy="12129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212D90E8-A001-43C4-BD74-4C289E5B1BFA}"/>
              </a:ext>
            </a:extLst>
          </p:cNvPr>
          <p:cNvCxnSpPr>
            <a:cxnSpLocks/>
          </p:cNvCxnSpPr>
          <p:nvPr/>
        </p:nvCxnSpPr>
        <p:spPr>
          <a:xfrm>
            <a:off x="6774025" y="5318547"/>
            <a:ext cx="531844" cy="858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781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7F78B5-4D41-4E31-B784-003D4F9A0A7E}"/>
              </a:ext>
            </a:extLst>
          </p:cNvPr>
          <p:cNvSpPr>
            <a:spLocks noGrp="1"/>
          </p:cNvSpPr>
          <p:nvPr>
            <p:ph type="title"/>
          </p:nvPr>
        </p:nvSpPr>
        <p:spPr>
          <a:xfrm>
            <a:off x="838200" y="167951"/>
            <a:ext cx="10515600" cy="1073021"/>
          </a:xfrm>
        </p:spPr>
        <p:txBody>
          <a:bodyPr/>
          <a:lstStyle/>
          <a:p>
            <a:r>
              <a:rPr lang="zh-TW" altLang="en-US" dirty="0">
                <a:solidFill>
                  <a:srgbClr val="FF0000"/>
                </a:solidFill>
              </a:rPr>
              <a:t>籌碼面</a:t>
            </a:r>
            <a:r>
              <a:rPr lang="en-US" altLang="zh-TW" dirty="0">
                <a:solidFill>
                  <a:srgbClr val="FF0000"/>
                </a:solidFill>
              </a:rPr>
              <a:t>-</a:t>
            </a:r>
            <a:r>
              <a:rPr lang="zh-CN" altLang="en-US" dirty="0">
                <a:solidFill>
                  <a:srgbClr val="FF0000"/>
                </a:solidFill>
              </a:rPr>
              <a:t>乖離法</a:t>
            </a:r>
            <a:endParaRPr lang="zh-TW" altLang="en-US" dirty="0"/>
          </a:p>
        </p:txBody>
      </p:sp>
      <p:sp>
        <p:nvSpPr>
          <p:cNvPr id="3" name="內容版面配置區 2">
            <a:extLst>
              <a:ext uri="{FF2B5EF4-FFF2-40B4-BE49-F238E27FC236}">
                <a16:creationId xmlns:a16="http://schemas.microsoft.com/office/drawing/2014/main" id="{D20D2FEA-122D-42A3-8E8A-3464A7E8C505}"/>
              </a:ext>
            </a:extLst>
          </p:cNvPr>
          <p:cNvSpPr>
            <a:spLocks noGrp="1"/>
          </p:cNvSpPr>
          <p:nvPr>
            <p:ph idx="1"/>
          </p:nvPr>
        </p:nvSpPr>
        <p:spPr>
          <a:xfrm>
            <a:off x="838200" y="1352939"/>
            <a:ext cx="10515600" cy="4824024"/>
          </a:xfrm>
        </p:spPr>
        <p:txBody>
          <a:bodyPr>
            <a:normAutofit/>
          </a:bodyPr>
          <a:lstStyle/>
          <a:p>
            <a:r>
              <a:rPr lang="zh-TW" altLang="en-US" sz="2000" dirty="0"/>
              <a:t>結論</a:t>
            </a:r>
            <a:r>
              <a:rPr lang="en-US" altLang="zh-TW" sz="2000" dirty="0"/>
              <a:t>:</a:t>
            </a:r>
            <a:r>
              <a:rPr lang="zh-CN" altLang="en-US" sz="2000" dirty="0"/>
              <a:t>如果股價與籌碼的方向相反</a:t>
            </a:r>
            <a:r>
              <a:rPr lang="en-US" altLang="zh-CN" sz="2000" dirty="0"/>
              <a:t>,</a:t>
            </a:r>
            <a:r>
              <a:rPr lang="zh-CN" altLang="en-US" sz="2000" dirty="0"/>
              <a:t>則股價會向籌碼的方向靠攏</a:t>
            </a:r>
            <a:endParaRPr lang="en-US" altLang="zh-CN" sz="2000" dirty="0"/>
          </a:p>
          <a:p>
            <a:r>
              <a:rPr lang="zh-TW" altLang="en-US" sz="2000" dirty="0"/>
              <a:t>困難點</a:t>
            </a:r>
            <a:r>
              <a:rPr lang="en-US" altLang="zh-TW" sz="2000" dirty="0"/>
              <a:t>:</a:t>
            </a:r>
          </a:p>
          <a:p>
            <a:r>
              <a:rPr lang="en-US" altLang="zh-CN" sz="2000" dirty="0"/>
              <a:t>1.</a:t>
            </a:r>
            <a:r>
              <a:rPr lang="zh-CN" altLang="en-US" sz="2000" dirty="0"/>
              <a:t>乖離</a:t>
            </a:r>
            <a:r>
              <a:rPr lang="en-US" altLang="zh-CN" sz="2000" dirty="0"/>
              <a:t>5%</a:t>
            </a:r>
            <a:r>
              <a:rPr lang="zh-CN" altLang="en-US" sz="2000" dirty="0"/>
              <a:t>是乖離</a:t>
            </a:r>
            <a:r>
              <a:rPr lang="en-US" altLang="zh-CN" sz="2000" dirty="0"/>
              <a:t>,50%</a:t>
            </a:r>
            <a:r>
              <a:rPr lang="zh-CN" altLang="en-US" sz="2000" dirty="0"/>
              <a:t>也是乖離</a:t>
            </a:r>
            <a:r>
              <a:rPr lang="en-US" altLang="zh-CN" sz="2000" dirty="0"/>
              <a:t>,</a:t>
            </a:r>
            <a:r>
              <a:rPr lang="zh-CN" altLang="en-US" sz="2000" dirty="0"/>
              <a:t>難以有一個確切的進場衡量點</a:t>
            </a:r>
            <a:r>
              <a:rPr lang="en-US" altLang="zh-CN" sz="2000" dirty="0"/>
              <a:t>,</a:t>
            </a:r>
            <a:r>
              <a:rPr lang="zh-CN" altLang="en-US" sz="2000" dirty="0"/>
              <a:t>亦即已經乖離了</a:t>
            </a:r>
            <a:r>
              <a:rPr lang="en-US" altLang="zh-CN" sz="2000" dirty="0"/>
              <a:t>,</a:t>
            </a:r>
            <a:r>
              <a:rPr lang="zh-CN" altLang="en-US" sz="2000" dirty="0"/>
              <a:t>還有可能乖離繼續擴大</a:t>
            </a:r>
            <a:r>
              <a:rPr lang="en-US" altLang="zh-TW" sz="2000" dirty="0"/>
              <a:t>(</a:t>
            </a:r>
            <a:r>
              <a:rPr lang="zh-CN" altLang="en-US" sz="2000" dirty="0"/>
              <a:t>可能可以用統計的方式</a:t>
            </a:r>
            <a:r>
              <a:rPr lang="en-US" altLang="zh-CN" sz="2000" dirty="0"/>
              <a:t>,</a:t>
            </a:r>
            <a:r>
              <a:rPr lang="zh-CN" altLang="en-US" sz="2000" dirty="0"/>
              <a:t>乖離率與報酬率</a:t>
            </a:r>
            <a:r>
              <a:rPr lang="en-US" altLang="zh-CN" sz="2000" dirty="0"/>
              <a:t>,</a:t>
            </a:r>
            <a:r>
              <a:rPr lang="zh-CN" altLang="en-US" sz="2000" dirty="0"/>
              <a:t>再使用馬丁策略</a:t>
            </a:r>
            <a:r>
              <a:rPr lang="en-US" altLang="zh-TW" sz="2000" dirty="0"/>
              <a:t>),</a:t>
            </a:r>
            <a:r>
              <a:rPr lang="zh-CN" altLang="en-US" sz="2000" dirty="0"/>
              <a:t>也沒有賣出點</a:t>
            </a:r>
            <a:r>
              <a:rPr lang="en-US" altLang="zh-CN" sz="2000" dirty="0"/>
              <a:t>,</a:t>
            </a:r>
            <a:r>
              <a:rPr lang="zh-CN" altLang="en-US" sz="2000" dirty="0"/>
              <a:t>這些都要再商討看要搭配哪些指標優化策略</a:t>
            </a:r>
            <a:endParaRPr lang="en-US" altLang="zh-TW" sz="2000" dirty="0"/>
          </a:p>
          <a:p>
            <a:r>
              <a:rPr lang="en-US" altLang="zh-CN" sz="2000" dirty="0"/>
              <a:t>2.</a:t>
            </a:r>
            <a:r>
              <a:rPr lang="zh-CN" altLang="en-US" sz="2000" dirty="0"/>
              <a:t>若放空</a:t>
            </a:r>
            <a:r>
              <a:rPr lang="en-US" altLang="zh-CN" sz="2000" dirty="0"/>
              <a:t>,</a:t>
            </a:r>
            <a:r>
              <a:rPr lang="zh-CN" altLang="en-US" sz="2000" dirty="0"/>
              <a:t>常會遇到沒有券</a:t>
            </a:r>
            <a:r>
              <a:rPr lang="en-US" altLang="zh-CN" sz="2000" dirty="0"/>
              <a:t>,</a:t>
            </a:r>
            <a:r>
              <a:rPr lang="zh-CN" altLang="en-US" sz="2000" dirty="0"/>
              <a:t>或是股東會回補的情況</a:t>
            </a:r>
            <a:r>
              <a:rPr lang="en-US" altLang="zh-CN" sz="2000" dirty="0"/>
              <a:t>,</a:t>
            </a:r>
            <a:r>
              <a:rPr lang="zh-CN" altLang="en-US" sz="2000" dirty="0"/>
              <a:t>實際操作會有許多困難</a:t>
            </a:r>
            <a:endParaRPr lang="en-US" altLang="zh-CN" sz="2000" dirty="0"/>
          </a:p>
        </p:txBody>
      </p:sp>
    </p:spTree>
    <p:extLst>
      <p:ext uri="{BB962C8B-B14F-4D97-AF65-F5344CB8AC3E}">
        <p14:creationId xmlns:p14="http://schemas.microsoft.com/office/powerpoint/2010/main" val="888149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1E23AE-793E-4B15-974C-175C422BD1FC}"/>
              </a:ext>
            </a:extLst>
          </p:cNvPr>
          <p:cNvSpPr>
            <a:spLocks noGrp="1"/>
          </p:cNvSpPr>
          <p:nvPr>
            <p:ph type="title"/>
          </p:nvPr>
        </p:nvSpPr>
        <p:spPr>
          <a:xfrm>
            <a:off x="838200" y="223936"/>
            <a:ext cx="10515600" cy="1129004"/>
          </a:xfrm>
        </p:spPr>
        <p:txBody>
          <a:bodyPr/>
          <a:lstStyle/>
          <a:p>
            <a:r>
              <a:rPr lang="zh-TW" altLang="en-US" dirty="0">
                <a:solidFill>
                  <a:srgbClr val="FF0000"/>
                </a:solidFill>
              </a:rPr>
              <a:t>籌碼面</a:t>
            </a:r>
            <a:r>
              <a:rPr lang="en-US" altLang="zh-TW" dirty="0">
                <a:solidFill>
                  <a:srgbClr val="FF0000"/>
                </a:solidFill>
              </a:rPr>
              <a:t>-</a:t>
            </a:r>
            <a:r>
              <a:rPr lang="zh-CN" altLang="en-US" dirty="0">
                <a:solidFill>
                  <a:srgbClr val="FF0000"/>
                </a:solidFill>
              </a:rPr>
              <a:t>買賣家數差法</a:t>
            </a:r>
            <a:endParaRPr lang="zh-TW" altLang="en-US" dirty="0"/>
          </a:p>
        </p:txBody>
      </p:sp>
      <p:sp>
        <p:nvSpPr>
          <p:cNvPr id="3" name="內容版面配置區 2">
            <a:extLst>
              <a:ext uri="{FF2B5EF4-FFF2-40B4-BE49-F238E27FC236}">
                <a16:creationId xmlns:a16="http://schemas.microsoft.com/office/drawing/2014/main" id="{1CCAC697-90FC-4A35-8062-76B61A5E176D}"/>
              </a:ext>
            </a:extLst>
          </p:cNvPr>
          <p:cNvSpPr>
            <a:spLocks noGrp="1"/>
          </p:cNvSpPr>
          <p:nvPr>
            <p:ph idx="1"/>
          </p:nvPr>
        </p:nvSpPr>
        <p:spPr>
          <a:xfrm>
            <a:off x="838200" y="1057276"/>
            <a:ext cx="10515600" cy="5119688"/>
          </a:xfrm>
        </p:spPr>
        <p:txBody>
          <a:bodyPr>
            <a:normAutofit/>
          </a:bodyPr>
          <a:lstStyle/>
          <a:p>
            <a:r>
              <a:rPr lang="zh-TW" altLang="en-US" sz="2400" dirty="0"/>
              <a:t>剛剛提到的</a:t>
            </a:r>
            <a:r>
              <a:rPr lang="en-US" altLang="zh-TW" sz="2400" dirty="0"/>
              <a:t>,</a:t>
            </a:r>
            <a:r>
              <a:rPr lang="zh-CN" altLang="en-US" sz="2400" dirty="0"/>
              <a:t>台灣有一千家券商</a:t>
            </a:r>
            <a:r>
              <a:rPr lang="en-US" altLang="zh-CN" sz="2400" dirty="0"/>
              <a:t>,</a:t>
            </a:r>
            <a:r>
              <a:rPr lang="zh-CN" altLang="en-US" sz="2400" dirty="0"/>
              <a:t>如果有主力吃貨</a:t>
            </a:r>
            <a:r>
              <a:rPr lang="en-US" altLang="zh-CN" sz="2400" dirty="0"/>
              <a:t>,</a:t>
            </a:r>
            <a:r>
              <a:rPr lang="zh-CN" altLang="en-US" sz="2400" dirty="0"/>
              <a:t>則賣的券商多</a:t>
            </a:r>
            <a:r>
              <a:rPr lang="en-US" altLang="zh-CN" sz="2400" dirty="0"/>
              <a:t>,</a:t>
            </a:r>
            <a:r>
              <a:rPr lang="zh-CN" altLang="en-US" sz="2400" dirty="0"/>
              <a:t>買的券商少</a:t>
            </a:r>
            <a:r>
              <a:rPr lang="en-US" altLang="zh-CN" sz="2400" dirty="0"/>
              <a:t>,</a:t>
            </a:r>
            <a:r>
              <a:rPr lang="zh-CN" altLang="en-US" sz="2400" dirty="0"/>
              <a:t>則</a:t>
            </a:r>
            <a:r>
              <a:rPr lang="zh-TW" altLang="en-US" sz="2400" dirty="0"/>
              <a:t>買賣家數差為呈現負值</a:t>
            </a:r>
            <a:r>
              <a:rPr lang="en-US" altLang="zh-TW" sz="2400" dirty="0"/>
              <a:t>,</a:t>
            </a:r>
            <a:r>
              <a:rPr lang="zh-CN" altLang="en-US" sz="2400" dirty="0"/>
              <a:t>如果過去一段時間內</a:t>
            </a:r>
            <a:r>
              <a:rPr lang="en-US" altLang="zh-CN" sz="2400" dirty="0"/>
              <a:t>,</a:t>
            </a:r>
            <a:r>
              <a:rPr lang="zh-CN" altLang="en-US" sz="2400" dirty="0"/>
              <a:t>買賣家數差呈現明顯的負值</a:t>
            </a:r>
            <a:r>
              <a:rPr lang="en-US" altLang="zh-CN" sz="2400" dirty="0"/>
              <a:t>,</a:t>
            </a:r>
            <a:r>
              <a:rPr lang="zh-CN" altLang="en-US" sz="2400" dirty="0"/>
              <a:t>則據我觀察</a:t>
            </a:r>
            <a:r>
              <a:rPr lang="en-US" altLang="zh-CN" sz="2400" dirty="0"/>
              <a:t>,</a:t>
            </a:r>
            <a:r>
              <a:rPr lang="zh-CN" altLang="en-US" sz="2400" dirty="0"/>
              <a:t>未來報酬率期望值為正</a:t>
            </a:r>
            <a:endParaRPr lang="en-US" altLang="zh-CN" sz="2400" dirty="0"/>
          </a:p>
          <a:p>
            <a:r>
              <a:rPr lang="zh-CN" altLang="en-US" sz="2400" dirty="0"/>
              <a:t>要回測的點</a:t>
            </a:r>
            <a:r>
              <a:rPr lang="en-US" altLang="zh-CN" sz="2400" dirty="0"/>
              <a:t>,</a:t>
            </a:r>
            <a:r>
              <a:rPr lang="zh-CN" altLang="en-US" sz="2400" dirty="0"/>
              <a:t>多少時間內</a:t>
            </a:r>
            <a:r>
              <a:rPr lang="en-US" altLang="zh-CN" sz="2400" dirty="0"/>
              <a:t>,</a:t>
            </a:r>
            <a:r>
              <a:rPr lang="zh-CN" altLang="en-US" sz="2400" dirty="0"/>
              <a:t>買賣家數差要負多少</a:t>
            </a:r>
            <a:r>
              <a:rPr lang="en-US" altLang="zh-CN" sz="2400" dirty="0"/>
              <a:t>(</a:t>
            </a:r>
            <a:r>
              <a:rPr lang="zh-CN" altLang="en-US" sz="2400" dirty="0"/>
              <a:t>參數</a:t>
            </a:r>
            <a:r>
              <a:rPr lang="en-US" altLang="zh-CN" sz="2400" dirty="0"/>
              <a:t>)</a:t>
            </a:r>
            <a:r>
              <a:rPr lang="zh-CN" altLang="en-US" sz="2400" dirty="0"/>
              <a:t>才能使期望報酬最大</a:t>
            </a:r>
            <a:r>
              <a:rPr lang="en-US" altLang="zh-CN" sz="2400" dirty="0"/>
              <a:t>?</a:t>
            </a:r>
          </a:p>
        </p:txBody>
      </p:sp>
      <p:pic>
        <p:nvPicPr>
          <p:cNvPr id="4" name="圖片 3">
            <a:extLst>
              <a:ext uri="{FF2B5EF4-FFF2-40B4-BE49-F238E27FC236}">
                <a16:creationId xmlns:a16="http://schemas.microsoft.com/office/drawing/2014/main" id="{895DAF75-194C-467A-A2A5-2058548335FC}"/>
              </a:ext>
            </a:extLst>
          </p:cNvPr>
          <p:cNvPicPr>
            <a:picLocks noChangeAspect="1"/>
          </p:cNvPicPr>
          <p:nvPr/>
        </p:nvPicPr>
        <p:blipFill>
          <a:blip r:embed="rId2"/>
          <a:stretch>
            <a:fillRect/>
          </a:stretch>
        </p:blipFill>
        <p:spPr>
          <a:xfrm>
            <a:off x="1508207" y="2847739"/>
            <a:ext cx="8424771" cy="3786325"/>
          </a:xfrm>
          <a:prstGeom prst="rect">
            <a:avLst/>
          </a:prstGeom>
        </p:spPr>
      </p:pic>
      <p:sp>
        <p:nvSpPr>
          <p:cNvPr id="5" name="橢圓 4">
            <a:extLst>
              <a:ext uri="{FF2B5EF4-FFF2-40B4-BE49-F238E27FC236}">
                <a16:creationId xmlns:a16="http://schemas.microsoft.com/office/drawing/2014/main" id="{93F15B01-AD7F-4704-A615-2C771E93317D}"/>
              </a:ext>
            </a:extLst>
          </p:cNvPr>
          <p:cNvSpPr/>
          <p:nvPr/>
        </p:nvSpPr>
        <p:spPr>
          <a:xfrm>
            <a:off x="6436311" y="5095783"/>
            <a:ext cx="1713390" cy="13494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91291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E22A16-EF1A-4858-99BA-A62DDFF1509C}"/>
              </a:ext>
            </a:extLst>
          </p:cNvPr>
          <p:cNvSpPr>
            <a:spLocks noGrp="1"/>
          </p:cNvSpPr>
          <p:nvPr>
            <p:ph type="title"/>
          </p:nvPr>
        </p:nvSpPr>
        <p:spPr>
          <a:xfrm>
            <a:off x="838200" y="115411"/>
            <a:ext cx="10515600" cy="1189606"/>
          </a:xfrm>
        </p:spPr>
        <p:txBody>
          <a:bodyPr/>
          <a:lstStyle/>
          <a:p>
            <a:r>
              <a:rPr lang="zh-TW" altLang="en-US" dirty="0">
                <a:solidFill>
                  <a:srgbClr val="FF0000"/>
                </a:solidFill>
              </a:rPr>
              <a:t>籌碼面</a:t>
            </a:r>
            <a:r>
              <a:rPr lang="en-US" altLang="zh-TW" dirty="0">
                <a:solidFill>
                  <a:srgbClr val="FF0000"/>
                </a:solidFill>
              </a:rPr>
              <a:t>-</a:t>
            </a:r>
            <a:r>
              <a:rPr lang="zh-CN" altLang="en-US" dirty="0">
                <a:solidFill>
                  <a:srgbClr val="FF0000"/>
                </a:solidFill>
              </a:rPr>
              <a:t>券商</a:t>
            </a:r>
            <a:endParaRPr lang="zh-TW" altLang="en-US" dirty="0"/>
          </a:p>
        </p:txBody>
      </p:sp>
      <p:sp>
        <p:nvSpPr>
          <p:cNvPr id="3" name="內容版面配置區 2">
            <a:extLst>
              <a:ext uri="{FF2B5EF4-FFF2-40B4-BE49-F238E27FC236}">
                <a16:creationId xmlns:a16="http://schemas.microsoft.com/office/drawing/2014/main" id="{81211162-6234-4C53-8757-F20D98133FF8}"/>
              </a:ext>
            </a:extLst>
          </p:cNvPr>
          <p:cNvSpPr>
            <a:spLocks noGrp="1"/>
          </p:cNvSpPr>
          <p:nvPr>
            <p:ph idx="1"/>
          </p:nvPr>
        </p:nvSpPr>
        <p:spPr>
          <a:xfrm>
            <a:off x="838200" y="1189608"/>
            <a:ext cx="10515600" cy="4987355"/>
          </a:xfrm>
        </p:spPr>
        <p:txBody>
          <a:bodyPr>
            <a:normAutofit/>
          </a:bodyPr>
          <a:lstStyle/>
          <a:p>
            <a:r>
              <a:rPr lang="zh-TW" altLang="en-US" sz="2400" dirty="0"/>
              <a:t>再回到剛剛外資</a:t>
            </a:r>
            <a:r>
              <a:rPr lang="en-US" altLang="zh-TW" sz="2400" dirty="0"/>
              <a:t>,</a:t>
            </a:r>
            <a:r>
              <a:rPr lang="zh-CN" altLang="en-US" sz="2400" dirty="0"/>
              <a:t>我們把外資券商區分成厲害的外資與不厲害的外資</a:t>
            </a:r>
            <a:r>
              <a:rPr lang="en-US" altLang="zh-CN" sz="2400" dirty="0"/>
              <a:t>,</a:t>
            </a:r>
            <a:r>
              <a:rPr lang="zh-CN" altLang="en-US" sz="2400" dirty="0"/>
              <a:t>那全台灣</a:t>
            </a:r>
            <a:r>
              <a:rPr lang="en-US" altLang="zh-CN" sz="2400" dirty="0"/>
              <a:t>1000</a:t>
            </a:r>
            <a:r>
              <a:rPr lang="zh-CN" altLang="en-US" sz="2400" dirty="0"/>
              <a:t>家券商是否也能觀察其損益</a:t>
            </a:r>
            <a:r>
              <a:rPr lang="en-US" altLang="zh-CN" sz="2400" dirty="0"/>
              <a:t>,</a:t>
            </a:r>
            <a:r>
              <a:rPr lang="zh-CN" altLang="en-US" sz="2400" dirty="0"/>
              <a:t>找出較為厲害的券商呢</a:t>
            </a:r>
            <a:r>
              <a:rPr lang="en-US" altLang="zh-CN" sz="2400" dirty="0"/>
              <a:t>?</a:t>
            </a:r>
            <a:r>
              <a:rPr lang="zh-CN" altLang="en-US" sz="2400" dirty="0"/>
              <a:t>可以</a:t>
            </a:r>
            <a:r>
              <a:rPr lang="en-US" altLang="zh-CN" sz="2400" dirty="0"/>
              <a:t>DER</a:t>
            </a:r>
          </a:p>
          <a:p>
            <a:r>
              <a:rPr lang="zh-TW" altLang="en-US" sz="2400" dirty="0"/>
              <a:t>請看下頁圖</a:t>
            </a:r>
            <a:endParaRPr lang="en-US" altLang="zh-TW" sz="2400" dirty="0"/>
          </a:p>
          <a:p>
            <a:r>
              <a:rPr lang="zh-TW" altLang="en-US" sz="2400" dirty="0"/>
              <a:t>舉例凱基</a:t>
            </a:r>
            <a:r>
              <a:rPr lang="en-US" altLang="zh-TW" sz="2400" dirty="0"/>
              <a:t>-</a:t>
            </a:r>
            <a:r>
              <a:rPr lang="zh-TW" altLang="en-US" sz="2400" dirty="0"/>
              <a:t>台北這家券商</a:t>
            </a:r>
            <a:r>
              <a:rPr lang="en-US" altLang="zh-TW" sz="2400" dirty="0"/>
              <a:t>,</a:t>
            </a:r>
            <a:r>
              <a:rPr lang="zh-CN" altLang="en-US" sz="2400" dirty="0"/>
              <a:t>把統計天數調到最長</a:t>
            </a:r>
            <a:r>
              <a:rPr lang="en-US" altLang="zh-CN" sz="2400" dirty="0"/>
              <a:t>240</a:t>
            </a:r>
            <a:r>
              <a:rPr lang="zh-CN" altLang="en-US" sz="2400" dirty="0"/>
              <a:t>日</a:t>
            </a:r>
            <a:r>
              <a:rPr lang="en-US" altLang="zh-CN" sz="2400" dirty="0"/>
              <a:t>,</a:t>
            </a:r>
            <a:r>
              <a:rPr lang="zh-CN" altLang="en-US" sz="2400" dirty="0"/>
              <a:t>項目改成區間損益</a:t>
            </a:r>
            <a:r>
              <a:rPr lang="en-US" altLang="zh-CN" sz="2400" dirty="0"/>
              <a:t>(</a:t>
            </a:r>
            <a:r>
              <a:rPr lang="zh-CN" altLang="en-US" sz="2400" dirty="0"/>
              <a:t>紅圈</a:t>
            </a:r>
            <a:r>
              <a:rPr lang="en-US" altLang="zh-CN" sz="2400" dirty="0"/>
              <a:t>)</a:t>
            </a:r>
          </a:p>
          <a:p>
            <a:r>
              <a:rPr lang="zh-TW" altLang="en-US" sz="2400" dirty="0"/>
              <a:t>綠框</a:t>
            </a:r>
            <a:r>
              <a:rPr lang="en-US" altLang="zh-TW" sz="2400" dirty="0"/>
              <a:t>:</a:t>
            </a:r>
            <a:r>
              <a:rPr lang="zh-CN" altLang="en-US" sz="2400" dirty="0"/>
              <a:t>買方</a:t>
            </a:r>
            <a:r>
              <a:rPr lang="en-US" altLang="zh-CN" sz="2400" dirty="0"/>
              <a:t>TOP15</a:t>
            </a:r>
            <a:r>
              <a:rPr lang="zh-CN" altLang="en-US" sz="2400" dirty="0"/>
              <a:t>的區間損益是這家券商在過去</a:t>
            </a:r>
            <a:r>
              <a:rPr lang="en-US" altLang="zh-CN" sz="2400" dirty="0"/>
              <a:t>240</a:t>
            </a:r>
            <a:r>
              <a:rPr lang="zh-CN" altLang="en-US" sz="2400" dirty="0"/>
              <a:t>天的賺錢的股票賺的金額</a:t>
            </a:r>
            <a:r>
              <a:rPr lang="en-US" altLang="zh-CN" sz="2400" dirty="0"/>
              <a:t>,</a:t>
            </a:r>
            <a:r>
              <a:rPr lang="zh-CN" altLang="en-US" sz="2400" dirty="0"/>
              <a:t>賣方</a:t>
            </a:r>
            <a:r>
              <a:rPr lang="en-US" altLang="zh-CN" sz="2400" dirty="0"/>
              <a:t>TOP15</a:t>
            </a:r>
            <a:r>
              <a:rPr lang="zh-CN" altLang="en-US" sz="2400" dirty="0"/>
              <a:t>區間損益是這家券商在過去</a:t>
            </a:r>
            <a:r>
              <a:rPr lang="en-US" altLang="zh-CN" sz="2400" dirty="0"/>
              <a:t>240</a:t>
            </a:r>
            <a:r>
              <a:rPr lang="zh-CN" altLang="en-US" sz="2400" dirty="0"/>
              <a:t>天虧損的股票虧損的金額</a:t>
            </a:r>
            <a:r>
              <a:rPr lang="en-US" altLang="zh-CN" sz="2400" dirty="0"/>
              <a:t>,</a:t>
            </a:r>
            <a:r>
              <a:rPr lang="zh-CN" altLang="en-US" sz="2400" dirty="0"/>
              <a:t>照金額排序</a:t>
            </a:r>
            <a:r>
              <a:rPr lang="en-US" altLang="zh-CN" sz="2400" dirty="0"/>
              <a:t>,</a:t>
            </a:r>
            <a:r>
              <a:rPr lang="zh-CN" altLang="en-US" sz="2400" dirty="0"/>
              <a:t>你可以看到</a:t>
            </a:r>
            <a:r>
              <a:rPr lang="en-US" altLang="zh-CN" sz="2400" dirty="0"/>
              <a:t>,</a:t>
            </a:r>
            <a:r>
              <a:rPr lang="zh-CN" altLang="en-US" sz="2400" dirty="0"/>
              <a:t>賺錢的股票金額大於虧損的</a:t>
            </a:r>
            <a:r>
              <a:rPr lang="en-US" altLang="zh-CN" sz="2400" dirty="0"/>
              <a:t>,</a:t>
            </a:r>
            <a:r>
              <a:rPr lang="zh-CN" altLang="en-US" sz="2400" dirty="0"/>
              <a:t>更重要的一點是</a:t>
            </a:r>
            <a:r>
              <a:rPr lang="en-US" altLang="zh-CN" sz="2400" dirty="0"/>
              <a:t>,</a:t>
            </a:r>
            <a:r>
              <a:rPr lang="zh-CN" altLang="en-US" sz="2400" dirty="0"/>
              <a:t>可以跟下下頁的華南永昌</a:t>
            </a:r>
            <a:r>
              <a:rPr lang="en-US" altLang="zh-CN" sz="2400" dirty="0"/>
              <a:t>-</a:t>
            </a:r>
            <a:r>
              <a:rPr lang="zh-CN" altLang="en-US" sz="2400" dirty="0"/>
              <a:t>朴子做比較</a:t>
            </a:r>
            <a:r>
              <a:rPr lang="en-US" altLang="zh-CN" sz="2400" dirty="0"/>
              <a:t>,</a:t>
            </a:r>
            <a:r>
              <a:rPr lang="zh-CN" altLang="en-US" sz="2400" dirty="0"/>
              <a:t>華南永昌雖然賺錢</a:t>
            </a:r>
            <a:r>
              <a:rPr lang="en-US" altLang="zh-CN" sz="2400" dirty="0"/>
              <a:t>,</a:t>
            </a:r>
            <a:r>
              <a:rPr lang="zh-CN" altLang="en-US" sz="2400" dirty="0"/>
              <a:t>但他的正損益完全來自大同這檔</a:t>
            </a:r>
            <a:r>
              <a:rPr lang="en-US" altLang="zh-CN" sz="2400" dirty="0"/>
              <a:t>,</a:t>
            </a:r>
            <a:r>
              <a:rPr lang="zh-CN" altLang="en-US" sz="2400" dirty="0"/>
              <a:t>往後的次序</a:t>
            </a:r>
            <a:r>
              <a:rPr lang="en-US" altLang="zh-CN" sz="2400" dirty="0"/>
              <a:t>,</a:t>
            </a:r>
            <a:r>
              <a:rPr lang="zh-CN" altLang="en-US" sz="2400" dirty="0"/>
              <a:t>賺錢第</a:t>
            </a:r>
            <a:r>
              <a:rPr lang="en-US" altLang="zh-CN" sz="2400" dirty="0"/>
              <a:t>2</a:t>
            </a:r>
            <a:r>
              <a:rPr lang="zh-CN" altLang="en-US" sz="2400" dirty="0"/>
              <a:t>名跟虧錢第</a:t>
            </a:r>
            <a:r>
              <a:rPr lang="en-US" altLang="zh-CN" sz="2400" dirty="0"/>
              <a:t>2</a:t>
            </a:r>
            <a:r>
              <a:rPr lang="zh-CN" altLang="en-US" sz="2400" dirty="0"/>
              <a:t>名相比</a:t>
            </a:r>
            <a:r>
              <a:rPr lang="en-US" altLang="zh-CN" sz="2400" dirty="0"/>
              <a:t>,</a:t>
            </a:r>
            <a:r>
              <a:rPr lang="zh-CN" altLang="en-US" sz="2400" dirty="0"/>
              <a:t>以此類推到第</a:t>
            </a:r>
            <a:r>
              <a:rPr lang="en-US" altLang="zh-CN" sz="2400" dirty="0"/>
              <a:t>15</a:t>
            </a:r>
            <a:r>
              <a:rPr lang="zh-CN" altLang="en-US" sz="2400" dirty="0"/>
              <a:t>都是輸的</a:t>
            </a:r>
            <a:r>
              <a:rPr lang="en-US" altLang="zh-CN" sz="2400" dirty="0"/>
              <a:t>, </a:t>
            </a:r>
            <a:r>
              <a:rPr lang="zh-CN" altLang="en-US" sz="2400" dirty="0"/>
              <a:t>而凱基台北照相同的方法可以看到非常穩定</a:t>
            </a:r>
            <a:endParaRPr lang="en-US" altLang="zh-CN" sz="2400" dirty="0"/>
          </a:p>
          <a:p>
            <a:r>
              <a:rPr lang="zh-CN" altLang="en-US" sz="2400" dirty="0"/>
              <a:t>平均每支都能穩穩賺在機率上來說是運氣的成分就降低了許多</a:t>
            </a:r>
            <a:r>
              <a:rPr lang="en-US" altLang="zh-CN" sz="2400" dirty="0"/>
              <a:t>,</a:t>
            </a:r>
            <a:r>
              <a:rPr lang="zh-CN" altLang="en-US" sz="2400" dirty="0"/>
              <a:t>因此可以認為</a:t>
            </a:r>
            <a:r>
              <a:rPr lang="en-US" altLang="zh-CN" sz="2400" dirty="0"/>
              <a:t>,</a:t>
            </a:r>
            <a:r>
              <a:rPr lang="zh-CN" altLang="en-US" sz="2400" dirty="0"/>
              <a:t>這家券商裡面的高手確實對股價有預測能力的</a:t>
            </a:r>
            <a:endParaRPr lang="zh-TW" altLang="en-US" sz="2400" dirty="0"/>
          </a:p>
        </p:txBody>
      </p:sp>
    </p:spTree>
    <p:extLst>
      <p:ext uri="{BB962C8B-B14F-4D97-AF65-F5344CB8AC3E}">
        <p14:creationId xmlns:p14="http://schemas.microsoft.com/office/powerpoint/2010/main" val="629100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146E87-27B9-45B3-90A0-688301667FA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FDED6C33-FBBF-4030-8DED-CCCA643E1BE8}"/>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F9B87C67-F0CC-4170-8008-FC991BE2C28A}"/>
              </a:ext>
            </a:extLst>
          </p:cNvPr>
          <p:cNvPicPr>
            <a:picLocks noChangeAspect="1"/>
          </p:cNvPicPr>
          <p:nvPr/>
        </p:nvPicPr>
        <p:blipFill>
          <a:blip r:embed="rId2"/>
          <a:stretch>
            <a:fillRect/>
          </a:stretch>
        </p:blipFill>
        <p:spPr>
          <a:xfrm>
            <a:off x="180975" y="204904"/>
            <a:ext cx="11830050" cy="6448192"/>
          </a:xfrm>
          <a:prstGeom prst="rect">
            <a:avLst/>
          </a:prstGeom>
        </p:spPr>
      </p:pic>
      <p:sp>
        <p:nvSpPr>
          <p:cNvPr id="6" name="橢圓 5">
            <a:extLst>
              <a:ext uri="{FF2B5EF4-FFF2-40B4-BE49-F238E27FC236}">
                <a16:creationId xmlns:a16="http://schemas.microsoft.com/office/drawing/2014/main" id="{8A994188-29EB-49CF-B14B-6D8668A8CDA8}"/>
              </a:ext>
            </a:extLst>
          </p:cNvPr>
          <p:cNvSpPr/>
          <p:nvPr/>
        </p:nvSpPr>
        <p:spPr>
          <a:xfrm>
            <a:off x="7403977" y="755475"/>
            <a:ext cx="630314" cy="52291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709938E6-B808-4E0A-9F77-3ACC915D3770}"/>
              </a:ext>
            </a:extLst>
          </p:cNvPr>
          <p:cNvSpPr/>
          <p:nvPr/>
        </p:nvSpPr>
        <p:spPr>
          <a:xfrm>
            <a:off x="11196221" y="973792"/>
            <a:ext cx="630314" cy="52291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AF2E1C90-017F-4466-8767-B57552FC7E12}"/>
              </a:ext>
            </a:extLst>
          </p:cNvPr>
          <p:cNvSpPr/>
          <p:nvPr/>
        </p:nvSpPr>
        <p:spPr>
          <a:xfrm>
            <a:off x="11196221" y="3551989"/>
            <a:ext cx="630314" cy="52291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1499373B-92C6-47C9-8E12-BD74D12B58F0}"/>
              </a:ext>
            </a:extLst>
          </p:cNvPr>
          <p:cNvSpPr/>
          <p:nvPr/>
        </p:nvSpPr>
        <p:spPr>
          <a:xfrm>
            <a:off x="8114190" y="1278385"/>
            <a:ext cx="816746" cy="521449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57880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8674AC-DF7C-4271-A126-107A44F70865}"/>
              </a:ext>
            </a:extLst>
          </p:cNvPr>
          <p:cNvSpPr>
            <a:spLocks noGrp="1"/>
          </p:cNvSpPr>
          <p:nvPr>
            <p:ph type="title"/>
          </p:nvPr>
        </p:nvSpPr>
        <p:spPr>
          <a:xfrm>
            <a:off x="838200" y="127817"/>
            <a:ext cx="10515600" cy="1094493"/>
          </a:xfrm>
        </p:spPr>
        <p:txBody>
          <a:bodyPr/>
          <a:lstStyle/>
          <a:p>
            <a:r>
              <a:rPr lang="zh-TW" altLang="en-US" dirty="0"/>
              <a:t>籌碼面</a:t>
            </a:r>
            <a:r>
              <a:rPr lang="en-US" altLang="zh-TW" dirty="0"/>
              <a:t>-</a:t>
            </a:r>
            <a:r>
              <a:rPr lang="zh-CN" altLang="en-US" dirty="0"/>
              <a:t>外資</a:t>
            </a:r>
            <a:endParaRPr lang="zh-TW" altLang="en-US" dirty="0"/>
          </a:p>
        </p:txBody>
      </p:sp>
      <p:sp>
        <p:nvSpPr>
          <p:cNvPr id="3" name="內容版面配置區 2">
            <a:extLst>
              <a:ext uri="{FF2B5EF4-FFF2-40B4-BE49-F238E27FC236}">
                <a16:creationId xmlns:a16="http://schemas.microsoft.com/office/drawing/2014/main" id="{9B824D4A-E171-4F6F-A8D6-E2FABB122308}"/>
              </a:ext>
            </a:extLst>
          </p:cNvPr>
          <p:cNvSpPr>
            <a:spLocks noGrp="1"/>
          </p:cNvSpPr>
          <p:nvPr>
            <p:ph idx="1"/>
          </p:nvPr>
        </p:nvSpPr>
        <p:spPr>
          <a:xfrm>
            <a:off x="838200" y="1065320"/>
            <a:ext cx="10515600" cy="5246077"/>
          </a:xfrm>
        </p:spPr>
        <p:txBody>
          <a:bodyPr>
            <a:normAutofit/>
          </a:bodyPr>
          <a:lstStyle/>
          <a:p>
            <a:pPr marL="0" indent="0">
              <a:buNone/>
            </a:pPr>
            <a:endParaRPr lang="en-US" altLang="zh-CN" sz="1400" dirty="0"/>
          </a:p>
          <a:p>
            <a:r>
              <a:rPr lang="zh-CN" altLang="en-US" sz="2000" dirty="0" smtClean="0"/>
              <a:t>如同</a:t>
            </a:r>
            <a:r>
              <a:rPr lang="zh-CN" altLang="en-US" sz="2000" dirty="0"/>
              <a:t>成交量可以區分成外資與非外資</a:t>
            </a:r>
            <a:r>
              <a:rPr lang="en-US" altLang="zh-CN" sz="2000" dirty="0"/>
              <a:t>,</a:t>
            </a:r>
            <a:r>
              <a:rPr lang="zh-CN" altLang="en-US" sz="2000" dirty="0"/>
              <a:t>外資共約有</a:t>
            </a:r>
            <a:r>
              <a:rPr lang="en-US" altLang="zh-CN" sz="2000" dirty="0"/>
              <a:t>17</a:t>
            </a:r>
            <a:r>
              <a:rPr lang="zh-CN" altLang="en-US" sz="2000" dirty="0"/>
              <a:t>家</a:t>
            </a:r>
            <a:r>
              <a:rPr lang="en-US" altLang="zh-CN" sz="2000" dirty="0"/>
              <a:t>,</a:t>
            </a:r>
            <a:r>
              <a:rPr lang="zh-CN" altLang="en-US" sz="2000" dirty="0"/>
              <a:t>因此可以繼續區分</a:t>
            </a:r>
            <a:endParaRPr lang="en-US" altLang="zh-CN" sz="2000" dirty="0"/>
          </a:p>
          <a:p>
            <a:r>
              <a:rPr lang="zh-CN" altLang="en-US" sz="2000" dirty="0"/>
              <a:t>如果再把外資區分成厲害的外資跟不厲害的外資</a:t>
            </a:r>
            <a:r>
              <a:rPr lang="en-US" altLang="zh-CN" sz="2000" dirty="0"/>
              <a:t>,</a:t>
            </a:r>
            <a:r>
              <a:rPr lang="zh-CN" altLang="en-US" sz="2000" dirty="0"/>
              <a:t>以厲害的外資買賣作為依據就好</a:t>
            </a:r>
            <a:r>
              <a:rPr lang="en-US" altLang="zh-CN" sz="2000" dirty="0"/>
              <a:t>,</a:t>
            </a:r>
            <a:r>
              <a:rPr lang="zh-CN" altLang="en-US" sz="2000" dirty="0"/>
              <a:t>是否可以提升策略報酬率呢</a:t>
            </a:r>
            <a:r>
              <a:rPr lang="en-US" altLang="zh-CN" sz="2000" dirty="0" smtClean="0"/>
              <a:t>?</a:t>
            </a:r>
          </a:p>
          <a:p>
            <a:r>
              <a:rPr lang="zh-CN" altLang="en-US" sz="2000" dirty="0" smtClean="0"/>
              <a:t> </a:t>
            </a:r>
            <a:r>
              <a:rPr lang="zh-TW" altLang="en-US" sz="2000" dirty="0" smtClean="0"/>
              <a:t>透過</a:t>
            </a:r>
            <a:r>
              <a:rPr lang="zh-TW" altLang="en-US" sz="2000" dirty="0"/>
              <a:t>籌碼</a:t>
            </a:r>
            <a:r>
              <a:rPr lang="en-US" altLang="zh-TW" sz="2000" dirty="0"/>
              <a:t>K</a:t>
            </a:r>
            <a:r>
              <a:rPr lang="zh-CN" altLang="en-US" sz="2000" dirty="0"/>
              <a:t>線</a:t>
            </a:r>
            <a:r>
              <a:rPr lang="en-US" altLang="zh-CN" sz="2000" dirty="0"/>
              <a:t>,</a:t>
            </a:r>
            <a:r>
              <a:rPr lang="zh-CN" altLang="en-US" sz="2000" dirty="0"/>
              <a:t>我們可以知道</a:t>
            </a:r>
            <a:r>
              <a:rPr lang="en-US" altLang="zh-CN" sz="2000" dirty="0"/>
              <a:t>240</a:t>
            </a:r>
            <a:r>
              <a:rPr lang="zh-CN" altLang="en-US" sz="2000" dirty="0"/>
              <a:t>天內</a:t>
            </a:r>
            <a:r>
              <a:rPr lang="en-US" altLang="zh-CN" sz="2000" dirty="0"/>
              <a:t>,</a:t>
            </a:r>
            <a:r>
              <a:rPr lang="zh-CN" altLang="en-US" sz="2000" dirty="0"/>
              <a:t>不同外資的損益狀況</a:t>
            </a:r>
            <a:r>
              <a:rPr lang="en-US" altLang="zh-CN" sz="2000" dirty="0"/>
              <a:t>,</a:t>
            </a:r>
            <a:r>
              <a:rPr lang="zh-CN" altLang="en-US" sz="2000" dirty="0"/>
              <a:t>比如獲利最多的是美林</a:t>
            </a:r>
            <a:r>
              <a:rPr lang="en-US" altLang="zh-CN" sz="2000" dirty="0"/>
              <a:t>,240</a:t>
            </a:r>
            <a:r>
              <a:rPr lang="zh-CN" altLang="en-US" sz="2000" dirty="0"/>
              <a:t>天賺</a:t>
            </a:r>
            <a:r>
              <a:rPr lang="en-US" altLang="zh-CN" sz="2000" dirty="0"/>
              <a:t>137</a:t>
            </a:r>
            <a:r>
              <a:rPr lang="zh-CN" altLang="en-US" sz="2000" dirty="0"/>
              <a:t>億</a:t>
            </a:r>
            <a:r>
              <a:rPr lang="en-US" altLang="zh-CN" sz="2000" dirty="0"/>
              <a:t>,UBS</a:t>
            </a:r>
            <a:r>
              <a:rPr lang="zh-CN" altLang="en-US" sz="2000" dirty="0"/>
              <a:t>賺</a:t>
            </a:r>
            <a:r>
              <a:rPr lang="en-US" altLang="zh-CN" sz="2000" dirty="0"/>
              <a:t>134</a:t>
            </a:r>
            <a:r>
              <a:rPr lang="zh-CN" altLang="en-US" sz="2000" dirty="0"/>
              <a:t>億</a:t>
            </a:r>
            <a:r>
              <a:rPr lang="en-US" altLang="zh-CN" sz="2000" dirty="0"/>
              <a:t>,MS</a:t>
            </a:r>
            <a:r>
              <a:rPr lang="zh-CN" altLang="en-US" sz="2000" dirty="0"/>
              <a:t>賺</a:t>
            </a:r>
            <a:r>
              <a:rPr lang="en-US" altLang="zh-CN" sz="2000" dirty="0"/>
              <a:t>127</a:t>
            </a:r>
            <a:r>
              <a:rPr lang="zh-CN" altLang="en-US" sz="2000" dirty="0"/>
              <a:t>億</a:t>
            </a:r>
            <a:r>
              <a:rPr lang="en-US" altLang="zh-CN" sz="2000" dirty="0"/>
              <a:t>,</a:t>
            </a:r>
            <a:r>
              <a:rPr lang="zh-CN" altLang="en-US" sz="2000" dirty="0"/>
              <a:t>港商野村</a:t>
            </a:r>
            <a:r>
              <a:rPr lang="en-US" altLang="zh-CN" sz="2000" dirty="0"/>
              <a:t>-25</a:t>
            </a:r>
            <a:r>
              <a:rPr lang="zh-CN" altLang="en-US" sz="2000" dirty="0"/>
              <a:t>億</a:t>
            </a:r>
            <a:r>
              <a:rPr lang="en-US" altLang="zh-CN" sz="2000" dirty="0"/>
              <a:t>,</a:t>
            </a:r>
            <a:r>
              <a:rPr lang="zh-CN" altLang="en-US" sz="2000" dirty="0"/>
              <a:t>法銀巴黎</a:t>
            </a:r>
            <a:r>
              <a:rPr lang="en-US" altLang="zh-CN" sz="2000" dirty="0"/>
              <a:t>-15</a:t>
            </a:r>
            <a:r>
              <a:rPr lang="zh-CN" altLang="en-US" sz="2000" dirty="0"/>
              <a:t>億</a:t>
            </a:r>
            <a:endParaRPr lang="zh-TW" altLang="en-US" sz="2000" dirty="0"/>
          </a:p>
        </p:txBody>
      </p:sp>
      <p:pic>
        <p:nvPicPr>
          <p:cNvPr id="6" name="圖片 5">
            <a:extLst>
              <a:ext uri="{FF2B5EF4-FFF2-40B4-BE49-F238E27FC236}">
                <a16:creationId xmlns:a16="http://schemas.microsoft.com/office/drawing/2014/main" id="{C81A9A39-B5AB-4115-A95F-E44F8489307D}"/>
              </a:ext>
            </a:extLst>
          </p:cNvPr>
          <p:cNvPicPr>
            <a:picLocks noChangeAspect="1"/>
          </p:cNvPicPr>
          <p:nvPr/>
        </p:nvPicPr>
        <p:blipFill>
          <a:blip r:embed="rId2"/>
          <a:stretch>
            <a:fillRect/>
          </a:stretch>
        </p:blipFill>
        <p:spPr>
          <a:xfrm>
            <a:off x="7826093" y="4150663"/>
            <a:ext cx="3648075" cy="2428875"/>
          </a:xfrm>
          <a:prstGeom prst="rect">
            <a:avLst/>
          </a:prstGeom>
        </p:spPr>
      </p:pic>
      <p:pic>
        <p:nvPicPr>
          <p:cNvPr id="7" name="圖片 6">
            <a:extLst>
              <a:ext uri="{FF2B5EF4-FFF2-40B4-BE49-F238E27FC236}">
                <a16:creationId xmlns:a16="http://schemas.microsoft.com/office/drawing/2014/main" id="{75CCCB14-71EE-4B9F-A624-9B1506C5ECFC}"/>
              </a:ext>
            </a:extLst>
          </p:cNvPr>
          <p:cNvPicPr>
            <a:picLocks noChangeAspect="1"/>
          </p:cNvPicPr>
          <p:nvPr/>
        </p:nvPicPr>
        <p:blipFill>
          <a:blip r:embed="rId3"/>
          <a:stretch>
            <a:fillRect/>
          </a:stretch>
        </p:blipFill>
        <p:spPr>
          <a:xfrm>
            <a:off x="838200" y="4036364"/>
            <a:ext cx="3200400" cy="2657475"/>
          </a:xfrm>
          <a:prstGeom prst="rect">
            <a:avLst/>
          </a:prstGeom>
        </p:spPr>
      </p:pic>
    </p:spTree>
    <p:extLst>
      <p:ext uri="{BB962C8B-B14F-4D97-AF65-F5344CB8AC3E}">
        <p14:creationId xmlns:p14="http://schemas.microsoft.com/office/powerpoint/2010/main" val="574445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6D38E8-43C0-450B-A38D-9021CDE4542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C53EA40-128E-4693-94CE-B7F70713A972}"/>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A5E1965F-5DFE-40E8-82F9-E2BB47FC84DC}"/>
              </a:ext>
            </a:extLst>
          </p:cNvPr>
          <p:cNvPicPr>
            <a:picLocks noChangeAspect="1"/>
          </p:cNvPicPr>
          <p:nvPr/>
        </p:nvPicPr>
        <p:blipFill>
          <a:blip r:embed="rId2"/>
          <a:stretch>
            <a:fillRect/>
          </a:stretch>
        </p:blipFill>
        <p:spPr>
          <a:xfrm>
            <a:off x="0" y="106260"/>
            <a:ext cx="12192000" cy="6645480"/>
          </a:xfrm>
          <a:prstGeom prst="rect">
            <a:avLst/>
          </a:prstGeom>
        </p:spPr>
      </p:pic>
    </p:spTree>
    <p:extLst>
      <p:ext uri="{BB962C8B-B14F-4D97-AF65-F5344CB8AC3E}">
        <p14:creationId xmlns:p14="http://schemas.microsoft.com/office/powerpoint/2010/main" val="3302125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12FD1F-9632-4D4F-8119-D75385188476}"/>
              </a:ext>
            </a:extLst>
          </p:cNvPr>
          <p:cNvSpPr>
            <a:spLocks noGrp="1"/>
          </p:cNvSpPr>
          <p:nvPr>
            <p:ph type="title"/>
          </p:nvPr>
        </p:nvSpPr>
        <p:spPr>
          <a:xfrm>
            <a:off x="838200" y="97655"/>
            <a:ext cx="10515600" cy="1189607"/>
          </a:xfrm>
        </p:spPr>
        <p:txBody>
          <a:bodyPr/>
          <a:lstStyle/>
          <a:p>
            <a:r>
              <a:rPr lang="zh-TW" altLang="en-US" dirty="0">
                <a:solidFill>
                  <a:srgbClr val="FF0000"/>
                </a:solidFill>
              </a:rPr>
              <a:t>籌碼面</a:t>
            </a:r>
            <a:r>
              <a:rPr lang="en-US" altLang="zh-TW" dirty="0">
                <a:solidFill>
                  <a:srgbClr val="FF0000"/>
                </a:solidFill>
              </a:rPr>
              <a:t>-</a:t>
            </a:r>
            <a:r>
              <a:rPr lang="zh-CN" altLang="en-US" dirty="0">
                <a:solidFill>
                  <a:srgbClr val="FF0000"/>
                </a:solidFill>
              </a:rPr>
              <a:t>券商</a:t>
            </a:r>
            <a:endParaRPr lang="zh-TW" altLang="en-US" dirty="0"/>
          </a:p>
        </p:txBody>
      </p:sp>
      <p:sp>
        <p:nvSpPr>
          <p:cNvPr id="3" name="內容版面配置區 2">
            <a:extLst>
              <a:ext uri="{FF2B5EF4-FFF2-40B4-BE49-F238E27FC236}">
                <a16:creationId xmlns:a16="http://schemas.microsoft.com/office/drawing/2014/main" id="{5A8B8E65-6EC0-43DE-9941-A598FFA09C0E}"/>
              </a:ext>
            </a:extLst>
          </p:cNvPr>
          <p:cNvSpPr>
            <a:spLocks noGrp="1"/>
          </p:cNvSpPr>
          <p:nvPr>
            <p:ph idx="1"/>
          </p:nvPr>
        </p:nvSpPr>
        <p:spPr>
          <a:xfrm>
            <a:off x="838200" y="1083076"/>
            <a:ext cx="10515600" cy="5093887"/>
          </a:xfrm>
        </p:spPr>
        <p:txBody>
          <a:bodyPr>
            <a:normAutofit/>
          </a:bodyPr>
          <a:lstStyle/>
          <a:p>
            <a:r>
              <a:rPr lang="zh-CN" altLang="en-US" sz="2400" dirty="0"/>
              <a:t>好的</a:t>
            </a:r>
            <a:r>
              <a:rPr lang="en-US" altLang="zh-CN" sz="2400" dirty="0"/>
              <a:t>,</a:t>
            </a:r>
            <a:r>
              <a:rPr lang="zh-CN" altLang="en-US" sz="2400" dirty="0"/>
              <a:t>所以你接下來的工作就是去</a:t>
            </a:r>
            <a:r>
              <a:rPr lang="en-US" altLang="zh-CN" sz="2400" dirty="0"/>
              <a:t>1</a:t>
            </a:r>
            <a:r>
              <a:rPr lang="zh-CN" altLang="en-US" sz="2400" dirty="0"/>
              <a:t>家</a:t>
            </a:r>
            <a:r>
              <a:rPr lang="en-US" altLang="zh-CN" sz="2400" dirty="0"/>
              <a:t>1</a:t>
            </a:r>
            <a:r>
              <a:rPr lang="zh-CN" altLang="en-US" sz="2400" dirty="0"/>
              <a:t>家把一千家券商的損益情況看完</a:t>
            </a:r>
            <a:r>
              <a:rPr lang="en-US" altLang="zh-CN" sz="2400" dirty="0"/>
              <a:t>,</a:t>
            </a:r>
            <a:r>
              <a:rPr lang="zh-CN" altLang="en-US" sz="2400" dirty="0"/>
              <a:t>再把時間往調到去年繼續看</a:t>
            </a:r>
            <a:r>
              <a:rPr lang="en-US" altLang="zh-CN" sz="2400" dirty="0"/>
              <a:t>,</a:t>
            </a:r>
            <a:r>
              <a:rPr lang="zh-CN" altLang="en-US" sz="2400" dirty="0"/>
              <a:t>把</a:t>
            </a:r>
            <a:r>
              <a:rPr lang="en-US" altLang="zh-CN" sz="2400" dirty="0"/>
              <a:t>5</a:t>
            </a:r>
            <a:r>
              <a:rPr lang="zh-CN" altLang="en-US" sz="2400" dirty="0"/>
              <a:t>年的損益情況看完</a:t>
            </a:r>
            <a:r>
              <a:rPr lang="en-US" altLang="zh-CN" sz="2400" dirty="0"/>
              <a:t>,</a:t>
            </a:r>
            <a:r>
              <a:rPr lang="zh-CN" altLang="en-US" sz="2400" dirty="0"/>
              <a:t>如果可以的話</a:t>
            </a:r>
            <a:r>
              <a:rPr lang="en-US" altLang="zh-CN" sz="2400" dirty="0"/>
              <a:t>,</a:t>
            </a:r>
            <a:r>
              <a:rPr lang="zh-CN" altLang="en-US" sz="2400" dirty="0"/>
              <a:t>再用肉眼去看看賺錢的券商是買哪些股票</a:t>
            </a:r>
            <a:r>
              <a:rPr lang="en-US" altLang="zh-CN" sz="2400" dirty="0"/>
              <a:t>?</a:t>
            </a:r>
            <a:r>
              <a:rPr lang="zh-CN" altLang="en-US" sz="2400" dirty="0"/>
              <a:t>怎麼買</a:t>
            </a:r>
            <a:r>
              <a:rPr lang="en-US" altLang="zh-CN" sz="2400" dirty="0"/>
              <a:t>?EX</a:t>
            </a:r>
            <a:r>
              <a:rPr lang="zh-CN" altLang="en-US" sz="2400" dirty="0"/>
              <a:t>追高</a:t>
            </a:r>
            <a:r>
              <a:rPr lang="en-US" altLang="zh-CN" sz="2400" dirty="0"/>
              <a:t>?</a:t>
            </a:r>
            <a:r>
              <a:rPr lang="zh-CN" altLang="en-US" sz="2400" dirty="0"/>
              <a:t>超底</a:t>
            </a:r>
            <a:r>
              <a:rPr lang="en-US" altLang="zh-CN" sz="2400" dirty="0"/>
              <a:t>?</a:t>
            </a:r>
            <a:r>
              <a:rPr lang="zh-CN" altLang="en-US" sz="2400" dirty="0"/>
              <a:t>買了馬上大漲</a:t>
            </a:r>
            <a:r>
              <a:rPr lang="en-US" altLang="zh-CN" sz="2400" dirty="0"/>
              <a:t>(</a:t>
            </a:r>
            <a:r>
              <a:rPr lang="zh-CN" altLang="en-US" sz="2400" dirty="0"/>
              <a:t>內線</a:t>
            </a:r>
            <a:r>
              <a:rPr lang="en-US" altLang="zh-CN" sz="2400" dirty="0"/>
              <a:t>?)</a:t>
            </a:r>
          </a:p>
          <a:p>
            <a:endParaRPr lang="en-US" altLang="zh-CN" sz="2400" dirty="0"/>
          </a:p>
          <a:p>
            <a:r>
              <a:rPr lang="zh-CN" altLang="en-US" sz="2400" dirty="0"/>
              <a:t>大概看一萬次你會有收穫的</a:t>
            </a:r>
            <a:r>
              <a:rPr lang="en-US" altLang="zh-CN" sz="2400" dirty="0"/>
              <a:t>,</a:t>
            </a:r>
            <a:r>
              <a:rPr lang="zh-CN" altLang="en-US" sz="2400" dirty="0"/>
              <a:t>比如你會開始發現眼睛無法聚焦</a:t>
            </a:r>
            <a:r>
              <a:rPr lang="en-US" altLang="zh-CN" sz="2400" dirty="0"/>
              <a:t>,</a:t>
            </a:r>
            <a:r>
              <a:rPr lang="zh-CN" altLang="en-US" sz="2400" dirty="0"/>
              <a:t>眼中出現黑點</a:t>
            </a:r>
            <a:r>
              <a:rPr lang="en-US" altLang="zh-CN" sz="2400" dirty="0"/>
              <a:t>,</a:t>
            </a:r>
            <a:r>
              <a:rPr lang="zh-CN" altLang="en-US" sz="2400" dirty="0"/>
              <a:t>紅色根綠色好像差不多</a:t>
            </a:r>
            <a:r>
              <a:rPr lang="en-US" altLang="zh-CN" sz="2400" dirty="0"/>
              <a:t>,</a:t>
            </a:r>
            <a:r>
              <a:rPr lang="zh-CN" altLang="en-US" sz="2400" dirty="0"/>
              <a:t>視力大幅下降</a:t>
            </a:r>
            <a:r>
              <a:rPr lang="en-US" altLang="zh-CN" sz="2400" dirty="0"/>
              <a:t>,</a:t>
            </a:r>
            <a:r>
              <a:rPr lang="zh-CN" altLang="en-US" sz="2400" dirty="0"/>
              <a:t>那麼恭喜</a:t>
            </a:r>
            <a:r>
              <a:rPr lang="en-US" altLang="zh-CN" sz="2400" dirty="0"/>
              <a:t>,</a:t>
            </a:r>
            <a:r>
              <a:rPr lang="zh-CN" altLang="en-US" sz="2400" dirty="0"/>
              <a:t>請盡早檢查是否有黃斑部病變</a:t>
            </a:r>
            <a:endParaRPr lang="en-US" altLang="zh-CN" sz="2400" dirty="0"/>
          </a:p>
          <a:p>
            <a:endParaRPr lang="en-US" altLang="zh-CN" sz="2400" dirty="0"/>
          </a:p>
          <a:p>
            <a:r>
              <a:rPr lang="zh-CN" altLang="en-US" sz="2400" dirty="0"/>
              <a:t>如果發現不錯的券商</a:t>
            </a:r>
            <a:r>
              <a:rPr lang="en-US" altLang="zh-CN" sz="2400" dirty="0"/>
              <a:t>,</a:t>
            </a:r>
            <a:r>
              <a:rPr lang="zh-CN" altLang="en-US" sz="2400" dirty="0"/>
              <a:t>就把他丟到群組裡面</a:t>
            </a:r>
            <a:r>
              <a:rPr lang="en-US" altLang="zh-CN" sz="2400" dirty="0"/>
              <a:t>,</a:t>
            </a:r>
            <a:r>
              <a:rPr lang="zh-CN" altLang="en-US" sz="2400" dirty="0"/>
              <a:t>那怎麼用呢</a:t>
            </a:r>
            <a:r>
              <a:rPr lang="en-US" altLang="zh-CN" sz="2400" dirty="0"/>
              <a:t>?</a:t>
            </a:r>
            <a:endParaRPr lang="en-US" altLang="zh-TW" sz="2400" dirty="0"/>
          </a:p>
        </p:txBody>
      </p:sp>
    </p:spTree>
    <p:extLst>
      <p:ext uri="{BB962C8B-B14F-4D97-AF65-F5344CB8AC3E}">
        <p14:creationId xmlns:p14="http://schemas.microsoft.com/office/powerpoint/2010/main" val="3987331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2660AC-936F-44BA-B9C7-4A506901C9D4}"/>
              </a:ext>
            </a:extLst>
          </p:cNvPr>
          <p:cNvSpPr>
            <a:spLocks noGrp="1"/>
          </p:cNvSpPr>
          <p:nvPr>
            <p:ph type="title"/>
          </p:nvPr>
        </p:nvSpPr>
        <p:spPr>
          <a:xfrm>
            <a:off x="838200" y="1"/>
            <a:ext cx="10515600" cy="1251750"/>
          </a:xfrm>
        </p:spPr>
        <p:txBody>
          <a:bodyPr/>
          <a:lstStyle/>
          <a:p>
            <a:r>
              <a:rPr lang="zh-TW" altLang="en-US" dirty="0">
                <a:solidFill>
                  <a:srgbClr val="FF0000"/>
                </a:solidFill>
              </a:rPr>
              <a:t>籌碼面</a:t>
            </a:r>
            <a:r>
              <a:rPr lang="en-US" altLang="zh-TW" dirty="0">
                <a:solidFill>
                  <a:srgbClr val="FF0000"/>
                </a:solidFill>
              </a:rPr>
              <a:t>-</a:t>
            </a:r>
            <a:r>
              <a:rPr lang="zh-CN" altLang="en-US" dirty="0">
                <a:solidFill>
                  <a:srgbClr val="FF0000"/>
                </a:solidFill>
              </a:rPr>
              <a:t>券商</a:t>
            </a:r>
            <a:endParaRPr lang="zh-TW" altLang="en-US" dirty="0"/>
          </a:p>
        </p:txBody>
      </p:sp>
      <p:sp>
        <p:nvSpPr>
          <p:cNvPr id="3" name="內容版面配置區 2">
            <a:extLst>
              <a:ext uri="{FF2B5EF4-FFF2-40B4-BE49-F238E27FC236}">
                <a16:creationId xmlns:a16="http://schemas.microsoft.com/office/drawing/2014/main" id="{0562A6E8-A17C-4EBD-B9A4-D6165387A3FC}"/>
              </a:ext>
            </a:extLst>
          </p:cNvPr>
          <p:cNvSpPr>
            <a:spLocks noGrp="1"/>
          </p:cNvSpPr>
          <p:nvPr>
            <p:ph idx="1"/>
          </p:nvPr>
        </p:nvSpPr>
        <p:spPr>
          <a:xfrm>
            <a:off x="838200" y="905522"/>
            <a:ext cx="10515600" cy="5271441"/>
          </a:xfrm>
        </p:spPr>
        <p:txBody>
          <a:bodyPr>
            <a:normAutofit/>
          </a:bodyPr>
          <a:lstStyle/>
          <a:p>
            <a:r>
              <a:rPr lang="zh-TW" altLang="en-US" sz="2400" dirty="0"/>
              <a:t>參考用法</a:t>
            </a:r>
            <a:r>
              <a:rPr lang="en-US" altLang="zh-TW" sz="2400" dirty="0"/>
              <a:t>(</a:t>
            </a:r>
            <a:r>
              <a:rPr lang="zh-CN" altLang="en-US" sz="2400" dirty="0"/>
              <a:t>下頁圖</a:t>
            </a:r>
            <a:r>
              <a:rPr lang="en-US" altLang="zh-TW" sz="2400" dirty="0"/>
              <a:t>),</a:t>
            </a:r>
            <a:r>
              <a:rPr lang="zh-CN" altLang="en-US" sz="2400" dirty="0"/>
              <a:t>選多券商</a:t>
            </a:r>
            <a:r>
              <a:rPr lang="en-US" altLang="zh-CN" sz="2400" dirty="0"/>
              <a:t>,</a:t>
            </a:r>
            <a:r>
              <a:rPr lang="zh-CN" altLang="en-US" sz="2400" dirty="0"/>
              <a:t>把你的群組叫出來</a:t>
            </a:r>
            <a:r>
              <a:rPr lang="en-US" altLang="zh-CN" sz="2400" dirty="0"/>
              <a:t>,</a:t>
            </a:r>
            <a:r>
              <a:rPr lang="zh-CN" altLang="en-US" sz="2400" dirty="0"/>
              <a:t>我的命名為主觀選</a:t>
            </a:r>
            <a:r>
              <a:rPr lang="en-US" altLang="zh-CN" sz="2400" dirty="0"/>
              <a:t>M10,</a:t>
            </a:r>
            <a:r>
              <a:rPr lang="zh-CN" altLang="en-US" sz="2400" dirty="0"/>
              <a:t>這樣就可以看到你剛剛蒐集的那些高手券商們他們的任意時間的區間損益</a:t>
            </a:r>
            <a:r>
              <a:rPr lang="en-US" altLang="zh-CN" sz="2400" dirty="0"/>
              <a:t>,</a:t>
            </a:r>
            <a:r>
              <a:rPr lang="zh-CN" altLang="en-US" sz="2400" dirty="0"/>
              <a:t>買了甚麼股票的資訊的加總</a:t>
            </a:r>
            <a:endParaRPr lang="en-US" altLang="zh-CN" sz="2400" dirty="0"/>
          </a:p>
          <a:p>
            <a:r>
              <a:rPr lang="zh-TW" altLang="en-US" sz="2400" dirty="0"/>
              <a:t>比如我選擇了統計時間</a:t>
            </a:r>
            <a:r>
              <a:rPr lang="en-US" altLang="zh-TW" sz="2400" dirty="0"/>
              <a:t>20</a:t>
            </a:r>
            <a:r>
              <a:rPr lang="zh-CN" altLang="en-US" sz="2400" dirty="0"/>
              <a:t>天</a:t>
            </a:r>
            <a:r>
              <a:rPr lang="en-US" altLang="zh-CN" sz="2400" dirty="0"/>
              <a:t>;</a:t>
            </a:r>
            <a:r>
              <a:rPr lang="zh-CN" altLang="en-US" sz="2400" dirty="0"/>
              <a:t>買超萬</a:t>
            </a:r>
            <a:r>
              <a:rPr lang="en-US" altLang="zh-CN" sz="2400" dirty="0"/>
              <a:t>,</a:t>
            </a:r>
            <a:r>
              <a:rPr lang="zh-CN" altLang="en-US" sz="2400" dirty="0"/>
              <a:t>他會顯示這幾家券商在</a:t>
            </a:r>
            <a:r>
              <a:rPr lang="en-US" altLang="zh-CN" sz="2400" dirty="0"/>
              <a:t>20</a:t>
            </a:r>
            <a:r>
              <a:rPr lang="zh-CN" altLang="en-US" sz="2400" dirty="0"/>
              <a:t>天內到底買賣了哪些股票</a:t>
            </a:r>
            <a:r>
              <a:rPr lang="en-US" altLang="zh-CN" sz="2400" dirty="0"/>
              <a:t>?</a:t>
            </a:r>
            <a:r>
              <a:rPr lang="zh-CN" altLang="en-US" sz="2400" dirty="0"/>
              <a:t>買賣多少</a:t>
            </a:r>
            <a:r>
              <a:rPr lang="en-US" altLang="zh-CN" sz="2400" dirty="0"/>
              <a:t>?</a:t>
            </a:r>
          </a:p>
          <a:p>
            <a:r>
              <a:rPr lang="zh-CN" altLang="en-US" sz="2400" dirty="0"/>
              <a:t>這</a:t>
            </a:r>
            <a:r>
              <a:rPr lang="en-US" altLang="zh-CN" sz="2400" dirty="0"/>
              <a:t>20</a:t>
            </a:r>
            <a:r>
              <a:rPr lang="zh-CN" altLang="en-US" sz="2400" dirty="0"/>
              <a:t>天內這些券商買最多的是大立光</a:t>
            </a:r>
            <a:r>
              <a:rPr lang="en-US" altLang="zh-CN" sz="2400" dirty="0"/>
              <a:t>,</a:t>
            </a:r>
            <a:r>
              <a:rPr lang="zh-CN" altLang="en-US" sz="2400" dirty="0"/>
              <a:t>約</a:t>
            </a:r>
            <a:r>
              <a:rPr lang="en-US" altLang="zh-CN" sz="2400" dirty="0"/>
              <a:t>36E,</a:t>
            </a:r>
            <a:r>
              <a:rPr lang="zh-CN" altLang="en-US" sz="2400" dirty="0"/>
              <a:t>點下去</a:t>
            </a:r>
            <a:r>
              <a:rPr lang="en-US" altLang="zh-CN" sz="2400" dirty="0"/>
              <a:t>,</a:t>
            </a:r>
            <a:r>
              <a:rPr lang="zh-CN" altLang="en-US" sz="2400" dirty="0"/>
              <a:t>右邊的圖就會出現</a:t>
            </a:r>
            <a:r>
              <a:rPr lang="en-US" altLang="zh-CN" sz="2400" dirty="0"/>
              <a:t>,</a:t>
            </a:r>
            <a:r>
              <a:rPr lang="zh-CN" altLang="en-US" sz="2400" dirty="0"/>
              <a:t>你可以看到他是怎麼買的</a:t>
            </a:r>
            <a:endParaRPr lang="en-US" altLang="zh-CN" sz="2400" dirty="0"/>
          </a:p>
          <a:p>
            <a:r>
              <a:rPr lang="zh-CN" altLang="en-US" sz="2400" dirty="0"/>
              <a:t>但這會出現幾個問題</a:t>
            </a:r>
            <a:r>
              <a:rPr lang="en-US" altLang="zh-CN" sz="2400" dirty="0"/>
              <a:t>,</a:t>
            </a:r>
            <a:r>
              <a:rPr lang="zh-CN" altLang="en-US" sz="2400" dirty="0"/>
              <a:t>每個券商的操作週期不一樣</a:t>
            </a:r>
            <a:r>
              <a:rPr lang="en-US" altLang="zh-CN" sz="2400" dirty="0"/>
              <a:t>,</a:t>
            </a:r>
            <a:r>
              <a:rPr lang="zh-CN" altLang="en-US" sz="2400" dirty="0"/>
              <a:t>比如美林長周期</a:t>
            </a:r>
            <a:r>
              <a:rPr lang="en-US" altLang="zh-CN" sz="2400" dirty="0"/>
              <a:t>,</a:t>
            </a:r>
            <a:r>
              <a:rPr lang="zh-CN" altLang="en-US" sz="2400" dirty="0"/>
              <a:t>隔日沖</a:t>
            </a:r>
            <a:r>
              <a:rPr lang="en-US" altLang="zh-CN" sz="2400" dirty="0"/>
              <a:t>,</a:t>
            </a:r>
            <a:r>
              <a:rPr lang="zh-CN" altLang="en-US" sz="2400" dirty="0"/>
              <a:t>當沖都有</a:t>
            </a:r>
            <a:r>
              <a:rPr lang="en-US" altLang="zh-CN" sz="2400" dirty="0"/>
              <a:t>,</a:t>
            </a:r>
            <a:r>
              <a:rPr lang="zh-CN" altLang="en-US" sz="2400" dirty="0"/>
              <a:t>一檔股票會反覆進出</a:t>
            </a:r>
            <a:r>
              <a:rPr lang="en-US" altLang="zh-CN" sz="2400" dirty="0"/>
              <a:t>,</a:t>
            </a:r>
            <a:r>
              <a:rPr lang="zh-CN" altLang="en-US" sz="2400" dirty="0"/>
              <a:t>雖然他賺錢但是你會很難跟單</a:t>
            </a:r>
            <a:r>
              <a:rPr lang="en-US" altLang="zh-CN" sz="2400" dirty="0"/>
              <a:t>,</a:t>
            </a:r>
            <a:r>
              <a:rPr lang="zh-CN" altLang="en-US" sz="2400" dirty="0"/>
              <a:t>而港商德意志就偏向長期</a:t>
            </a:r>
            <a:r>
              <a:rPr lang="en-US" altLang="zh-CN" sz="2400" dirty="0"/>
              <a:t>,</a:t>
            </a:r>
            <a:r>
              <a:rPr lang="zh-CN" altLang="en-US" sz="2400" dirty="0"/>
              <a:t>單向的持續買</a:t>
            </a:r>
            <a:r>
              <a:rPr lang="en-US" altLang="zh-CN" sz="2400" dirty="0"/>
              <a:t>,</a:t>
            </a:r>
            <a:r>
              <a:rPr lang="zh-CN" altLang="en-US" sz="2400" dirty="0"/>
              <a:t>你就比較好跟單</a:t>
            </a:r>
            <a:r>
              <a:rPr lang="en-US" altLang="zh-CN" sz="2400" dirty="0"/>
              <a:t>, </a:t>
            </a:r>
            <a:r>
              <a:rPr lang="zh-CN" altLang="en-US" sz="2400" dirty="0"/>
              <a:t>把所有券商加總看總進出</a:t>
            </a:r>
            <a:r>
              <a:rPr lang="en-US" altLang="zh-CN" sz="2400" dirty="0"/>
              <a:t>,</a:t>
            </a:r>
            <a:r>
              <a:rPr lang="zh-CN" altLang="en-US" sz="2400" dirty="0"/>
              <a:t>就會出現像大立光那樣的狀況</a:t>
            </a:r>
            <a:r>
              <a:rPr lang="en-US" altLang="zh-CN" sz="2400" dirty="0"/>
              <a:t>,</a:t>
            </a:r>
            <a:r>
              <a:rPr lang="zh-CN" altLang="en-US" sz="2400" dirty="0"/>
              <a:t>在當下其實漲跌方向是不明確的</a:t>
            </a:r>
            <a:r>
              <a:rPr lang="en-US" altLang="zh-CN" sz="2400" dirty="0"/>
              <a:t>, </a:t>
            </a:r>
            <a:r>
              <a:rPr lang="zh-CN" altLang="en-US" sz="2400" dirty="0"/>
              <a:t>這就要靠經驗</a:t>
            </a:r>
            <a:r>
              <a:rPr lang="en-US" altLang="zh-CN" sz="2400" dirty="0"/>
              <a:t>LA, </a:t>
            </a:r>
            <a:r>
              <a:rPr lang="zh-CN" altLang="en-US" sz="2400" dirty="0"/>
              <a:t>多看ㄅ</a:t>
            </a:r>
            <a:endParaRPr lang="en-US" altLang="zh-CN" sz="2400" dirty="0"/>
          </a:p>
          <a:p>
            <a:endParaRPr lang="zh-TW" altLang="en-US" sz="2400" dirty="0"/>
          </a:p>
        </p:txBody>
      </p:sp>
    </p:spTree>
    <p:extLst>
      <p:ext uri="{BB962C8B-B14F-4D97-AF65-F5344CB8AC3E}">
        <p14:creationId xmlns:p14="http://schemas.microsoft.com/office/powerpoint/2010/main" val="1434467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126452-4903-4D87-9407-43F02855D41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63F3297-FFE8-4158-91B2-7B82F1D0174D}"/>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E351B8F3-ECF6-48D2-91E9-2C3931A812EE}"/>
              </a:ext>
            </a:extLst>
          </p:cNvPr>
          <p:cNvPicPr>
            <a:picLocks noChangeAspect="1"/>
          </p:cNvPicPr>
          <p:nvPr/>
        </p:nvPicPr>
        <p:blipFill>
          <a:blip r:embed="rId2"/>
          <a:stretch>
            <a:fillRect/>
          </a:stretch>
        </p:blipFill>
        <p:spPr>
          <a:xfrm>
            <a:off x="0" y="143808"/>
            <a:ext cx="12192000" cy="6570384"/>
          </a:xfrm>
          <a:prstGeom prst="rect">
            <a:avLst/>
          </a:prstGeom>
        </p:spPr>
      </p:pic>
      <p:sp>
        <p:nvSpPr>
          <p:cNvPr id="6" name="橢圓 5">
            <a:extLst>
              <a:ext uri="{FF2B5EF4-FFF2-40B4-BE49-F238E27FC236}">
                <a16:creationId xmlns:a16="http://schemas.microsoft.com/office/drawing/2014/main" id="{E8A25E52-90D2-4AE3-B82A-7FA8A1362079}"/>
              </a:ext>
            </a:extLst>
          </p:cNvPr>
          <p:cNvSpPr/>
          <p:nvPr/>
        </p:nvSpPr>
        <p:spPr>
          <a:xfrm>
            <a:off x="2059620" y="718554"/>
            <a:ext cx="630314" cy="52291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F8D4ECB2-80A8-485E-8837-D7D679EF0578}"/>
              </a:ext>
            </a:extLst>
          </p:cNvPr>
          <p:cNvSpPr/>
          <p:nvPr/>
        </p:nvSpPr>
        <p:spPr>
          <a:xfrm>
            <a:off x="2689934" y="725713"/>
            <a:ext cx="630314" cy="52291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70EC478B-C7B2-44B5-9CF6-BF1F0AFBD0D6}"/>
              </a:ext>
            </a:extLst>
          </p:cNvPr>
          <p:cNvSpPr/>
          <p:nvPr/>
        </p:nvSpPr>
        <p:spPr>
          <a:xfrm>
            <a:off x="5397624" y="725713"/>
            <a:ext cx="630314" cy="52291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E9F7D695-2674-4CEC-BE5A-EA73C3E27B6F}"/>
              </a:ext>
            </a:extLst>
          </p:cNvPr>
          <p:cNvSpPr/>
          <p:nvPr/>
        </p:nvSpPr>
        <p:spPr>
          <a:xfrm>
            <a:off x="6076396" y="973792"/>
            <a:ext cx="630314" cy="52291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923D5627-B170-41F3-8FD3-91307026D34A}"/>
              </a:ext>
            </a:extLst>
          </p:cNvPr>
          <p:cNvSpPr/>
          <p:nvPr/>
        </p:nvSpPr>
        <p:spPr>
          <a:xfrm>
            <a:off x="6096000" y="3622963"/>
            <a:ext cx="630314" cy="52291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29292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86478A-F9E9-4F4C-89C1-08FA5D216C82}"/>
              </a:ext>
            </a:extLst>
          </p:cNvPr>
          <p:cNvSpPr>
            <a:spLocks noGrp="1"/>
          </p:cNvSpPr>
          <p:nvPr>
            <p:ph type="title"/>
          </p:nvPr>
        </p:nvSpPr>
        <p:spPr>
          <a:xfrm>
            <a:off x="838200" y="124287"/>
            <a:ext cx="10515600" cy="1109709"/>
          </a:xfrm>
        </p:spPr>
        <p:txBody>
          <a:bodyPr/>
          <a:lstStyle/>
          <a:p>
            <a:r>
              <a:rPr lang="zh-TW" altLang="en-US" dirty="0">
                <a:solidFill>
                  <a:srgbClr val="FF0000"/>
                </a:solidFill>
              </a:rPr>
              <a:t>籌碼面</a:t>
            </a:r>
            <a:r>
              <a:rPr lang="en-US" altLang="zh-TW" dirty="0">
                <a:solidFill>
                  <a:srgbClr val="FF0000"/>
                </a:solidFill>
              </a:rPr>
              <a:t>-</a:t>
            </a:r>
            <a:r>
              <a:rPr lang="zh-CN" altLang="en-US" dirty="0">
                <a:solidFill>
                  <a:srgbClr val="FF0000"/>
                </a:solidFill>
              </a:rPr>
              <a:t>券商</a:t>
            </a:r>
            <a:endParaRPr lang="zh-TW" altLang="en-US" dirty="0"/>
          </a:p>
        </p:txBody>
      </p:sp>
      <p:sp>
        <p:nvSpPr>
          <p:cNvPr id="3" name="內容版面配置區 2">
            <a:extLst>
              <a:ext uri="{FF2B5EF4-FFF2-40B4-BE49-F238E27FC236}">
                <a16:creationId xmlns:a16="http://schemas.microsoft.com/office/drawing/2014/main" id="{E95F93F3-3FCF-4D62-854F-F62C3DA12E2E}"/>
              </a:ext>
            </a:extLst>
          </p:cNvPr>
          <p:cNvSpPr>
            <a:spLocks noGrp="1"/>
          </p:cNvSpPr>
          <p:nvPr>
            <p:ph idx="1"/>
          </p:nvPr>
        </p:nvSpPr>
        <p:spPr>
          <a:xfrm>
            <a:off x="838200" y="1127464"/>
            <a:ext cx="10515600" cy="5049499"/>
          </a:xfrm>
        </p:spPr>
        <p:txBody>
          <a:bodyPr/>
          <a:lstStyle/>
          <a:p>
            <a:r>
              <a:rPr lang="zh-TW" altLang="en-US" sz="2400" dirty="0"/>
              <a:t>也可以使用從股票看券商的方法</a:t>
            </a:r>
            <a:r>
              <a:rPr lang="en-US" altLang="zh-TW" sz="2400" dirty="0"/>
              <a:t>,</a:t>
            </a:r>
            <a:r>
              <a:rPr lang="zh-CN" altLang="en-US" sz="2400" dirty="0"/>
              <a:t>剛剛我們查到賺錢的券商買大立光</a:t>
            </a:r>
            <a:r>
              <a:rPr lang="en-US" altLang="zh-CN" sz="2400" dirty="0"/>
              <a:t>,</a:t>
            </a:r>
            <a:r>
              <a:rPr lang="zh-CN" altLang="en-US" sz="2400" dirty="0"/>
              <a:t>那我們跳到籌碼</a:t>
            </a:r>
            <a:r>
              <a:rPr lang="en-US" altLang="zh-CN" sz="2400" dirty="0"/>
              <a:t>K</a:t>
            </a:r>
            <a:r>
              <a:rPr lang="zh-CN" altLang="en-US" sz="2400" dirty="0"/>
              <a:t>線看看是哪些券商買大立光</a:t>
            </a:r>
            <a:r>
              <a:rPr lang="en-US" altLang="zh-CN" sz="2400" dirty="0"/>
              <a:t>,</a:t>
            </a:r>
            <a:r>
              <a:rPr lang="zh-CN" altLang="en-US" sz="2400" dirty="0"/>
              <a:t>是少數抄手券商買了大量的大立光呢</a:t>
            </a:r>
            <a:r>
              <a:rPr lang="en-US" altLang="zh-CN" sz="2400" dirty="0"/>
              <a:t>?</a:t>
            </a:r>
            <a:r>
              <a:rPr lang="zh-CN" altLang="en-US" sz="2400" dirty="0"/>
              <a:t>還是大量的高手券商每個人都買了少數的大立光呢</a:t>
            </a:r>
            <a:r>
              <a:rPr lang="en-US" altLang="zh-CN" sz="2400" dirty="0"/>
              <a:t>?</a:t>
            </a:r>
          </a:p>
          <a:p>
            <a:endParaRPr lang="en-US" altLang="zh-CN" sz="2400" dirty="0"/>
          </a:p>
          <a:p>
            <a:r>
              <a:rPr lang="en-US" altLang="zh-CN" sz="2400" dirty="0"/>
              <a:t>(</a:t>
            </a:r>
            <a:r>
              <a:rPr lang="zh-CN" altLang="en-US" sz="2400" dirty="0"/>
              <a:t>下頁圖</a:t>
            </a:r>
            <a:r>
              <a:rPr lang="en-US" altLang="zh-CN" sz="2400" dirty="0"/>
              <a:t>)</a:t>
            </a:r>
            <a:r>
              <a:rPr lang="zh-CN" altLang="en-US" sz="2400" dirty="0"/>
              <a:t>紅框可以看到</a:t>
            </a:r>
            <a:r>
              <a:rPr lang="en-US" altLang="zh-CN" sz="2400" dirty="0"/>
              <a:t>,</a:t>
            </a:r>
            <a:r>
              <a:rPr lang="zh-CN" altLang="en-US" sz="2400" dirty="0"/>
              <a:t>匯立買了大量</a:t>
            </a:r>
            <a:r>
              <a:rPr lang="en-US" altLang="zh-CN" sz="2400" dirty="0"/>
              <a:t>,</a:t>
            </a:r>
            <a:r>
              <a:rPr lang="zh-CN" altLang="en-US" sz="2400" dirty="0"/>
              <a:t>其他家券商基本上都差不多</a:t>
            </a:r>
            <a:r>
              <a:rPr lang="en-US" altLang="zh-CN" sz="2400" dirty="0"/>
              <a:t>,</a:t>
            </a:r>
            <a:r>
              <a:rPr lang="zh-CN" altLang="en-US" sz="2400" dirty="0"/>
              <a:t>根據經驗</a:t>
            </a:r>
            <a:r>
              <a:rPr lang="en-US" altLang="zh-CN" sz="2400" dirty="0"/>
              <a:t>,</a:t>
            </a:r>
            <a:r>
              <a:rPr lang="zh-CN" altLang="en-US" sz="2400" dirty="0"/>
              <a:t>高手券商大家都買少量解釋能力會比單一一家券商買大量的好</a:t>
            </a:r>
            <a:endParaRPr lang="en-US" altLang="zh-TW" sz="2400" dirty="0"/>
          </a:p>
          <a:p>
            <a:endParaRPr lang="zh-TW" altLang="en-US" dirty="0"/>
          </a:p>
        </p:txBody>
      </p:sp>
    </p:spTree>
    <p:extLst>
      <p:ext uri="{BB962C8B-B14F-4D97-AF65-F5344CB8AC3E}">
        <p14:creationId xmlns:p14="http://schemas.microsoft.com/office/powerpoint/2010/main" val="4199474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BBE8AF-94D7-4A75-9ADA-91106AD85D01}"/>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680991C-EDD8-44B7-88AC-9D5AC5ADE667}"/>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F93D9418-8F50-4A85-9A9D-87C75C51EE1F}"/>
              </a:ext>
            </a:extLst>
          </p:cNvPr>
          <p:cNvPicPr>
            <a:picLocks noChangeAspect="1"/>
          </p:cNvPicPr>
          <p:nvPr/>
        </p:nvPicPr>
        <p:blipFill>
          <a:blip r:embed="rId2"/>
          <a:stretch>
            <a:fillRect/>
          </a:stretch>
        </p:blipFill>
        <p:spPr>
          <a:xfrm>
            <a:off x="350011" y="0"/>
            <a:ext cx="11491977" cy="6858000"/>
          </a:xfrm>
          <a:prstGeom prst="rect">
            <a:avLst/>
          </a:prstGeom>
        </p:spPr>
      </p:pic>
      <p:sp>
        <p:nvSpPr>
          <p:cNvPr id="5" name="矩形 4">
            <a:extLst>
              <a:ext uri="{FF2B5EF4-FFF2-40B4-BE49-F238E27FC236}">
                <a16:creationId xmlns:a16="http://schemas.microsoft.com/office/drawing/2014/main" id="{4FB3E72E-A6F8-4252-BE89-220131DD939D}"/>
              </a:ext>
            </a:extLst>
          </p:cNvPr>
          <p:cNvSpPr/>
          <p:nvPr/>
        </p:nvSpPr>
        <p:spPr>
          <a:xfrm>
            <a:off x="7679184" y="3329126"/>
            <a:ext cx="4162804" cy="17755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33031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535FDE-2BA2-489B-9443-5076F4EC89DF}"/>
              </a:ext>
            </a:extLst>
          </p:cNvPr>
          <p:cNvSpPr>
            <a:spLocks noGrp="1"/>
          </p:cNvSpPr>
          <p:nvPr>
            <p:ph type="title"/>
          </p:nvPr>
        </p:nvSpPr>
        <p:spPr/>
        <p:txBody>
          <a:bodyPr/>
          <a:lstStyle/>
          <a:p>
            <a:r>
              <a:rPr lang="zh-TW" altLang="en-US" dirty="0"/>
              <a:t>其他</a:t>
            </a:r>
          </a:p>
        </p:txBody>
      </p:sp>
      <p:sp>
        <p:nvSpPr>
          <p:cNvPr id="3" name="內容版面配置區 2">
            <a:extLst>
              <a:ext uri="{FF2B5EF4-FFF2-40B4-BE49-F238E27FC236}">
                <a16:creationId xmlns:a16="http://schemas.microsoft.com/office/drawing/2014/main" id="{0BD191E1-48BD-484E-8A9A-0E2BE3BC97E2}"/>
              </a:ext>
            </a:extLst>
          </p:cNvPr>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3757102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6620B2-693C-4FFF-AB21-C6C545A36C46}"/>
              </a:ext>
            </a:extLst>
          </p:cNvPr>
          <p:cNvSpPr>
            <a:spLocks noGrp="1"/>
          </p:cNvSpPr>
          <p:nvPr>
            <p:ph type="title"/>
          </p:nvPr>
        </p:nvSpPr>
        <p:spPr>
          <a:xfrm>
            <a:off x="838200" y="365125"/>
            <a:ext cx="10515600" cy="913259"/>
          </a:xfrm>
        </p:spPr>
        <p:txBody>
          <a:bodyPr/>
          <a:lstStyle/>
          <a:p>
            <a:r>
              <a:rPr lang="zh-CN" altLang="en-US" dirty="0"/>
              <a:t>鎖漲停型隔日沖券商</a:t>
            </a:r>
            <a:endParaRPr lang="zh-TW" altLang="en-US" dirty="0"/>
          </a:p>
        </p:txBody>
      </p:sp>
      <p:sp>
        <p:nvSpPr>
          <p:cNvPr id="3" name="內容版面配置區 2">
            <a:extLst>
              <a:ext uri="{FF2B5EF4-FFF2-40B4-BE49-F238E27FC236}">
                <a16:creationId xmlns:a16="http://schemas.microsoft.com/office/drawing/2014/main" id="{C0FA8C11-3031-4383-A85E-9B604C198429}"/>
              </a:ext>
            </a:extLst>
          </p:cNvPr>
          <p:cNvSpPr>
            <a:spLocks noGrp="1"/>
          </p:cNvSpPr>
          <p:nvPr>
            <p:ph idx="1"/>
          </p:nvPr>
        </p:nvSpPr>
        <p:spPr>
          <a:xfrm>
            <a:off x="838200" y="1535837"/>
            <a:ext cx="10515600" cy="4641126"/>
          </a:xfrm>
        </p:spPr>
        <p:txBody>
          <a:bodyPr/>
          <a:lstStyle/>
          <a:p>
            <a:r>
              <a:rPr lang="zh-CN" altLang="en-US" dirty="0"/>
              <a:t>隔日沖</a:t>
            </a:r>
            <a:r>
              <a:rPr lang="en-US" altLang="zh-CN" dirty="0"/>
              <a:t>:</a:t>
            </a:r>
            <a:r>
              <a:rPr lang="zh-CN" altLang="en-US" dirty="0"/>
              <a:t>今天買明天賣</a:t>
            </a:r>
            <a:endParaRPr lang="en-US" altLang="zh-TW" dirty="0"/>
          </a:p>
          <a:p>
            <a:r>
              <a:rPr lang="zh-CN" altLang="en-US" dirty="0"/>
              <a:t>鎖漲停型隔日沖券商</a:t>
            </a:r>
            <a:r>
              <a:rPr lang="en-US" altLang="zh-TW" dirty="0"/>
              <a:t>:</a:t>
            </a:r>
            <a:r>
              <a:rPr lang="zh-CN" altLang="en-US" dirty="0"/>
              <a:t>拉抬至漲停</a:t>
            </a:r>
            <a:r>
              <a:rPr lang="en-US" altLang="zh-CN" dirty="0"/>
              <a:t>,</a:t>
            </a:r>
            <a:r>
              <a:rPr lang="zh-CN" altLang="en-US" dirty="0"/>
              <a:t>鎖大量假的委買單</a:t>
            </a:r>
            <a:r>
              <a:rPr lang="en-US" altLang="zh-CN" dirty="0"/>
              <a:t>,</a:t>
            </a:r>
            <a:r>
              <a:rPr lang="zh-CN" altLang="en-US" dirty="0"/>
              <a:t>至早買氣強大的假象</a:t>
            </a:r>
            <a:r>
              <a:rPr lang="en-US" altLang="zh-CN" dirty="0"/>
              <a:t>,</a:t>
            </a:r>
            <a:r>
              <a:rPr lang="zh-CN" altLang="en-US" dirty="0"/>
              <a:t>於明日賣出</a:t>
            </a:r>
            <a:endParaRPr lang="en-US" altLang="zh-CN" dirty="0"/>
          </a:p>
          <a:p>
            <a:r>
              <a:rPr lang="zh-CN" altLang="en-US" dirty="0"/>
              <a:t>特性</a:t>
            </a:r>
            <a:r>
              <a:rPr lang="en-US" altLang="zh-CN" dirty="0"/>
              <a:t>:</a:t>
            </a:r>
            <a:r>
              <a:rPr lang="zh-CN" altLang="en-US" dirty="0"/>
              <a:t>鎖單量異常大</a:t>
            </a:r>
            <a:r>
              <a:rPr lang="en-US" altLang="zh-CN" dirty="0"/>
              <a:t>,</a:t>
            </a:r>
            <a:r>
              <a:rPr lang="zh-CN" altLang="en-US" dirty="0"/>
              <a:t>約超過當日總成交量</a:t>
            </a:r>
            <a:r>
              <a:rPr lang="en-US" altLang="zh-CN" dirty="0"/>
              <a:t>,</a:t>
            </a:r>
            <a:r>
              <a:rPr lang="zh-CN" altLang="en-US" dirty="0"/>
              <a:t>請自行</a:t>
            </a:r>
            <a:r>
              <a:rPr lang="en-US" altLang="zh-CN" dirty="0"/>
              <a:t>google</a:t>
            </a:r>
            <a:r>
              <a:rPr lang="zh-CN" altLang="en-US" dirty="0"/>
              <a:t>嘉義幫</a:t>
            </a:r>
            <a:r>
              <a:rPr lang="en-US" altLang="zh-CN" dirty="0"/>
              <a:t>,</a:t>
            </a:r>
            <a:r>
              <a:rPr lang="zh-TW" altLang="en-US" dirty="0"/>
              <a:t>虎尾幫</a:t>
            </a:r>
            <a:endParaRPr lang="en-US" altLang="zh-TW" dirty="0"/>
          </a:p>
          <a:p>
            <a:r>
              <a:rPr lang="zh-TW" altLang="en-US" dirty="0"/>
              <a:t>可能的操作模式</a:t>
            </a:r>
            <a:r>
              <a:rPr lang="en-US" altLang="zh-TW" dirty="0"/>
              <a:t>:</a:t>
            </a:r>
            <a:r>
              <a:rPr lang="zh-CN" altLang="en-US" dirty="0"/>
              <a:t>找尋隔日沖鎖漲停的標的</a:t>
            </a:r>
            <a:r>
              <a:rPr lang="en-US" altLang="zh-CN" dirty="0"/>
              <a:t>,</a:t>
            </a:r>
            <a:r>
              <a:rPr lang="zh-CN" altLang="en-US" dirty="0"/>
              <a:t>隔日放空</a:t>
            </a:r>
            <a:endParaRPr lang="en-US" altLang="zh-CN" dirty="0"/>
          </a:p>
          <a:p>
            <a:r>
              <a:rPr lang="zh-CN" altLang="en-US" dirty="0"/>
              <a:t>常常這樣做的券商</a:t>
            </a:r>
            <a:r>
              <a:rPr lang="en-US" altLang="zh-CN" dirty="0"/>
              <a:t>:</a:t>
            </a:r>
            <a:r>
              <a:rPr lang="zh-CN" altLang="en-US" dirty="0"/>
              <a:t>富邦</a:t>
            </a:r>
            <a:r>
              <a:rPr lang="en-US" altLang="zh-CN" dirty="0"/>
              <a:t>-</a:t>
            </a:r>
            <a:r>
              <a:rPr lang="zh-CN" altLang="en-US" dirty="0"/>
              <a:t>嘉義</a:t>
            </a:r>
            <a:r>
              <a:rPr lang="en-US" altLang="zh-CN" dirty="0"/>
              <a:t>,</a:t>
            </a:r>
            <a:r>
              <a:rPr lang="zh-CN" altLang="en-US" dirty="0"/>
              <a:t>大鼎</a:t>
            </a:r>
            <a:r>
              <a:rPr lang="en-US" altLang="zh-CN" dirty="0"/>
              <a:t>,</a:t>
            </a:r>
            <a:r>
              <a:rPr lang="zh-CN" altLang="en-US" dirty="0"/>
              <a:t>光合</a:t>
            </a:r>
            <a:r>
              <a:rPr lang="en-US" altLang="zh-CN" dirty="0"/>
              <a:t>-</a:t>
            </a:r>
            <a:r>
              <a:rPr lang="zh-CN" altLang="en-US" dirty="0"/>
              <a:t>虎尾等等</a:t>
            </a:r>
            <a:r>
              <a:rPr lang="en-US" altLang="zh-CN" dirty="0"/>
              <a:t>…</a:t>
            </a:r>
          </a:p>
          <a:p>
            <a:r>
              <a:rPr lang="zh-CN" altLang="en-US" dirty="0"/>
              <a:t>可能可以去外國複製此種作法</a:t>
            </a:r>
            <a:endParaRPr lang="en-US" altLang="zh-CN" dirty="0"/>
          </a:p>
          <a:p>
            <a:endParaRPr lang="zh-TW" altLang="en-US" dirty="0"/>
          </a:p>
        </p:txBody>
      </p:sp>
    </p:spTree>
    <p:extLst>
      <p:ext uri="{BB962C8B-B14F-4D97-AF65-F5344CB8AC3E}">
        <p14:creationId xmlns:p14="http://schemas.microsoft.com/office/powerpoint/2010/main" val="3963506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0DBF2CC-A856-4548-83FE-92F0620A6D39}"/>
              </a:ext>
            </a:extLst>
          </p:cNvPr>
          <p:cNvPicPr>
            <a:picLocks noChangeAspect="1"/>
          </p:cNvPicPr>
          <p:nvPr/>
        </p:nvPicPr>
        <p:blipFill>
          <a:blip r:embed="rId2"/>
          <a:stretch>
            <a:fillRect/>
          </a:stretch>
        </p:blipFill>
        <p:spPr>
          <a:xfrm>
            <a:off x="7143750" y="2476500"/>
            <a:ext cx="5048250" cy="4381500"/>
          </a:xfrm>
          <a:prstGeom prst="rect">
            <a:avLst/>
          </a:prstGeom>
        </p:spPr>
      </p:pic>
      <p:sp>
        <p:nvSpPr>
          <p:cNvPr id="2" name="標題 1">
            <a:extLst>
              <a:ext uri="{FF2B5EF4-FFF2-40B4-BE49-F238E27FC236}">
                <a16:creationId xmlns:a16="http://schemas.microsoft.com/office/drawing/2014/main" id="{4438FA5B-C81D-40BC-81A8-4CBC3FE75C40}"/>
              </a:ext>
            </a:extLst>
          </p:cNvPr>
          <p:cNvSpPr>
            <a:spLocks noGrp="1"/>
          </p:cNvSpPr>
          <p:nvPr>
            <p:ph type="title"/>
          </p:nvPr>
        </p:nvSpPr>
        <p:spPr>
          <a:xfrm>
            <a:off x="838200" y="159799"/>
            <a:ext cx="10515600" cy="1530890"/>
          </a:xfrm>
        </p:spPr>
        <p:txBody>
          <a:bodyPr/>
          <a:lstStyle/>
          <a:p>
            <a:r>
              <a:rPr lang="zh-TW" altLang="en-US" dirty="0"/>
              <a:t>當沖假單券商介紹</a:t>
            </a:r>
            <a:r>
              <a:rPr lang="en-US" altLang="zh-TW" dirty="0"/>
              <a:t>-</a:t>
            </a:r>
            <a:r>
              <a:rPr lang="zh-TW" altLang="en-US" dirty="0"/>
              <a:t>群</a:t>
            </a:r>
            <a:r>
              <a:rPr lang="en-US" altLang="zh-TW" dirty="0"/>
              <a:t>XXX-</a:t>
            </a:r>
            <a:r>
              <a:rPr lang="zh-CN" altLang="en-US" dirty="0"/>
              <a:t>台</a:t>
            </a:r>
            <a:r>
              <a:rPr lang="en-US" altLang="zh-CN" dirty="0"/>
              <a:t>X</a:t>
            </a:r>
            <a:endParaRPr lang="zh-TW" altLang="en-US" dirty="0"/>
          </a:p>
        </p:txBody>
      </p:sp>
      <p:sp>
        <p:nvSpPr>
          <p:cNvPr id="3" name="內容版面配置區 2">
            <a:extLst>
              <a:ext uri="{FF2B5EF4-FFF2-40B4-BE49-F238E27FC236}">
                <a16:creationId xmlns:a16="http://schemas.microsoft.com/office/drawing/2014/main" id="{7501F5E7-86A7-47AB-9F29-5D8CC26CE8C8}"/>
              </a:ext>
            </a:extLst>
          </p:cNvPr>
          <p:cNvSpPr>
            <a:spLocks noGrp="1"/>
          </p:cNvSpPr>
          <p:nvPr>
            <p:ph idx="1"/>
          </p:nvPr>
        </p:nvSpPr>
        <p:spPr>
          <a:xfrm>
            <a:off x="838200" y="1251752"/>
            <a:ext cx="10515600" cy="4925212"/>
          </a:xfrm>
        </p:spPr>
        <p:txBody>
          <a:bodyPr>
            <a:normAutofit/>
          </a:bodyPr>
          <a:lstStyle/>
          <a:p>
            <a:r>
              <a:rPr lang="zh-TW" altLang="en-US" sz="2400" dirty="0"/>
              <a:t>自政府開放當沖證交稅減半後</a:t>
            </a:r>
            <a:r>
              <a:rPr lang="en-US" altLang="zh-TW" sz="2400" dirty="0"/>
              <a:t>,</a:t>
            </a:r>
            <a:r>
              <a:rPr lang="zh-CN" altLang="en-US" sz="2400" dirty="0"/>
              <a:t>有些券商在盤中自己掛賣單並且自己拉抬買進自己的賣單</a:t>
            </a:r>
            <a:r>
              <a:rPr lang="en-US" altLang="zh-CN" sz="2400" dirty="0"/>
              <a:t>,</a:t>
            </a:r>
            <a:r>
              <a:rPr lang="zh-CN" altLang="en-US" sz="2400" dirty="0"/>
              <a:t>目的是製造假的大量買氣景象</a:t>
            </a:r>
            <a:r>
              <a:rPr lang="en-US" altLang="zh-CN" sz="2400" dirty="0"/>
              <a:t>,</a:t>
            </a:r>
            <a:r>
              <a:rPr lang="zh-CN" altLang="en-US" sz="2400" dirty="0"/>
              <a:t>使投資人盲目追價</a:t>
            </a:r>
            <a:endParaRPr lang="en-US" altLang="zh-CN" sz="2400" dirty="0"/>
          </a:p>
          <a:p>
            <a:r>
              <a:rPr lang="zh-TW" altLang="en-US" sz="2400" dirty="0"/>
              <a:t>一般投資人眼中只看的到突然有一根爆大量的買單</a:t>
            </a:r>
            <a:r>
              <a:rPr lang="en-US" altLang="zh-TW" sz="2400" dirty="0"/>
              <a:t>(</a:t>
            </a:r>
            <a:r>
              <a:rPr lang="zh-CN" altLang="en-US" sz="2400" dirty="0"/>
              <a:t>根據一般技術分析</a:t>
            </a:r>
            <a:r>
              <a:rPr lang="en-US" altLang="zh-CN" sz="2400" dirty="0"/>
              <a:t>,</a:t>
            </a:r>
            <a:r>
              <a:rPr lang="zh-CN" altLang="en-US" sz="2400" dirty="0"/>
              <a:t>長紅棒視為支撐</a:t>
            </a:r>
            <a:r>
              <a:rPr lang="en-US" altLang="zh-CN" sz="2400" dirty="0"/>
              <a:t>),</a:t>
            </a:r>
            <a:r>
              <a:rPr lang="zh-CN" altLang="en-US" sz="2400" dirty="0"/>
              <a:t>容易追價買進</a:t>
            </a:r>
            <a:endParaRPr lang="zh-TW" altLang="en-US" sz="2400" dirty="0"/>
          </a:p>
        </p:txBody>
      </p:sp>
      <p:sp>
        <p:nvSpPr>
          <p:cNvPr id="4" name="橢圓 3">
            <a:extLst>
              <a:ext uri="{FF2B5EF4-FFF2-40B4-BE49-F238E27FC236}">
                <a16:creationId xmlns:a16="http://schemas.microsoft.com/office/drawing/2014/main" id="{CFD592F5-96E6-4B47-9DA9-5E253F33E4E8}"/>
              </a:ext>
            </a:extLst>
          </p:cNvPr>
          <p:cNvSpPr/>
          <p:nvPr/>
        </p:nvSpPr>
        <p:spPr>
          <a:xfrm>
            <a:off x="8105313" y="4209288"/>
            <a:ext cx="1047565" cy="2308194"/>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ED74316E-49D5-48DF-9953-1938E75266C5}"/>
              </a:ext>
            </a:extLst>
          </p:cNvPr>
          <p:cNvSpPr txBox="1"/>
          <p:nvPr/>
        </p:nvSpPr>
        <p:spPr>
          <a:xfrm>
            <a:off x="7736889" y="3868770"/>
            <a:ext cx="1930894" cy="369332"/>
          </a:xfrm>
          <a:prstGeom prst="rect">
            <a:avLst/>
          </a:prstGeom>
          <a:noFill/>
        </p:spPr>
        <p:txBody>
          <a:bodyPr wrap="square" rtlCol="0">
            <a:spAutoFit/>
          </a:bodyPr>
          <a:lstStyle/>
          <a:p>
            <a:r>
              <a:rPr lang="zh-TW" altLang="en-US" dirty="0">
                <a:solidFill>
                  <a:schemeClr val="bg1"/>
                </a:solidFill>
              </a:rPr>
              <a:t>主力買進</a:t>
            </a:r>
            <a:r>
              <a:rPr lang="en-US" altLang="zh-TW" dirty="0">
                <a:solidFill>
                  <a:schemeClr val="bg1"/>
                </a:solidFill>
              </a:rPr>
              <a:t>!?</a:t>
            </a:r>
            <a:r>
              <a:rPr lang="zh-CN" altLang="en-US" dirty="0">
                <a:solidFill>
                  <a:schemeClr val="bg1"/>
                </a:solidFill>
              </a:rPr>
              <a:t>追</a:t>
            </a:r>
            <a:r>
              <a:rPr lang="en-US" altLang="zh-CN" dirty="0">
                <a:solidFill>
                  <a:schemeClr val="bg1"/>
                </a:solidFill>
              </a:rPr>
              <a:t>~~</a:t>
            </a:r>
            <a:endParaRPr lang="zh-TW" altLang="en-US" dirty="0">
              <a:solidFill>
                <a:schemeClr val="bg1"/>
              </a:solidFill>
            </a:endParaRPr>
          </a:p>
        </p:txBody>
      </p:sp>
    </p:spTree>
    <p:extLst>
      <p:ext uri="{BB962C8B-B14F-4D97-AF65-F5344CB8AC3E}">
        <p14:creationId xmlns:p14="http://schemas.microsoft.com/office/powerpoint/2010/main" val="610739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4C35E7-2CFD-46A7-AB22-5F38D797C2AD}"/>
              </a:ext>
            </a:extLst>
          </p:cNvPr>
          <p:cNvSpPr>
            <a:spLocks noGrp="1"/>
          </p:cNvSpPr>
          <p:nvPr>
            <p:ph type="title"/>
          </p:nvPr>
        </p:nvSpPr>
        <p:spPr/>
        <p:txBody>
          <a:bodyPr/>
          <a:lstStyle/>
          <a:p>
            <a:r>
              <a:rPr lang="zh-TW" altLang="en-US" dirty="0"/>
              <a:t>當沖假單券商介紹</a:t>
            </a:r>
            <a:r>
              <a:rPr lang="en-US" altLang="zh-TW" dirty="0"/>
              <a:t>-</a:t>
            </a:r>
            <a:r>
              <a:rPr lang="zh-TW" altLang="en-US" dirty="0"/>
              <a:t>群</a:t>
            </a:r>
            <a:r>
              <a:rPr lang="en-US" altLang="zh-TW" dirty="0"/>
              <a:t>XXX-</a:t>
            </a:r>
            <a:r>
              <a:rPr lang="zh-CN" altLang="en-US" dirty="0"/>
              <a:t>台</a:t>
            </a:r>
            <a:r>
              <a:rPr lang="en-US" altLang="zh-TW" dirty="0"/>
              <a:t>X</a:t>
            </a:r>
            <a:endParaRPr lang="zh-TW" altLang="en-US" dirty="0"/>
          </a:p>
        </p:txBody>
      </p:sp>
      <p:sp>
        <p:nvSpPr>
          <p:cNvPr id="3" name="內容版面配置區 2">
            <a:extLst>
              <a:ext uri="{FF2B5EF4-FFF2-40B4-BE49-F238E27FC236}">
                <a16:creationId xmlns:a16="http://schemas.microsoft.com/office/drawing/2014/main" id="{71DCBE93-6DCA-4BCB-9766-78D6434D05A8}"/>
              </a:ext>
            </a:extLst>
          </p:cNvPr>
          <p:cNvSpPr>
            <a:spLocks noGrp="1"/>
          </p:cNvSpPr>
          <p:nvPr>
            <p:ph idx="1"/>
          </p:nvPr>
        </p:nvSpPr>
        <p:spPr/>
        <p:txBody>
          <a:bodyPr/>
          <a:lstStyle/>
          <a:p>
            <a:r>
              <a:rPr lang="en-US" altLang="zh-TW" dirty="0"/>
              <a:t>3/28</a:t>
            </a:r>
            <a:endParaRPr lang="zh-TW" altLang="en-US" dirty="0"/>
          </a:p>
        </p:txBody>
      </p:sp>
      <p:pic>
        <p:nvPicPr>
          <p:cNvPr id="5" name="圖片 4">
            <a:extLst>
              <a:ext uri="{FF2B5EF4-FFF2-40B4-BE49-F238E27FC236}">
                <a16:creationId xmlns:a16="http://schemas.microsoft.com/office/drawing/2014/main" id="{56525BF7-BDA7-4AD5-A12C-EA9F0B9AC2DF}"/>
              </a:ext>
            </a:extLst>
          </p:cNvPr>
          <p:cNvPicPr>
            <a:picLocks noChangeAspect="1"/>
          </p:cNvPicPr>
          <p:nvPr/>
        </p:nvPicPr>
        <p:blipFill>
          <a:blip r:embed="rId2"/>
          <a:stretch>
            <a:fillRect/>
          </a:stretch>
        </p:blipFill>
        <p:spPr>
          <a:xfrm>
            <a:off x="2043112" y="2064493"/>
            <a:ext cx="8105775" cy="4324350"/>
          </a:xfrm>
          <a:prstGeom prst="rect">
            <a:avLst/>
          </a:prstGeom>
        </p:spPr>
      </p:pic>
      <p:sp>
        <p:nvSpPr>
          <p:cNvPr id="4" name="矩形 3">
            <a:extLst>
              <a:ext uri="{FF2B5EF4-FFF2-40B4-BE49-F238E27FC236}">
                <a16:creationId xmlns:a16="http://schemas.microsoft.com/office/drawing/2014/main" id="{2EC88DBA-F176-40AE-B3E7-C713D1DCC009}"/>
              </a:ext>
            </a:extLst>
          </p:cNvPr>
          <p:cNvSpPr/>
          <p:nvPr/>
        </p:nvSpPr>
        <p:spPr>
          <a:xfrm>
            <a:off x="4367814" y="2183907"/>
            <a:ext cx="932155" cy="1864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14907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9488DD-E060-4398-BA15-B32982868EE6}"/>
              </a:ext>
            </a:extLst>
          </p:cNvPr>
          <p:cNvSpPr>
            <a:spLocks noGrp="1"/>
          </p:cNvSpPr>
          <p:nvPr>
            <p:ph type="title"/>
          </p:nvPr>
        </p:nvSpPr>
        <p:spPr>
          <a:xfrm>
            <a:off x="838200" y="1"/>
            <a:ext cx="10515600" cy="1035697"/>
          </a:xfrm>
        </p:spPr>
        <p:txBody>
          <a:bodyPr/>
          <a:lstStyle/>
          <a:p>
            <a:r>
              <a:rPr lang="zh-TW" altLang="en-US" dirty="0"/>
              <a:t>籌碼面</a:t>
            </a:r>
            <a:r>
              <a:rPr lang="en-US" altLang="zh-TW" dirty="0"/>
              <a:t>-</a:t>
            </a:r>
            <a:r>
              <a:rPr lang="zh-CN" altLang="en-US" dirty="0"/>
              <a:t>外資</a:t>
            </a:r>
            <a:endParaRPr lang="zh-TW" altLang="en-US" dirty="0"/>
          </a:p>
        </p:txBody>
      </p:sp>
      <p:sp>
        <p:nvSpPr>
          <p:cNvPr id="3" name="內容版面配置區 2">
            <a:extLst>
              <a:ext uri="{FF2B5EF4-FFF2-40B4-BE49-F238E27FC236}">
                <a16:creationId xmlns:a16="http://schemas.microsoft.com/office/drawing/2014/main" id="{C4FEFC0B-3A25-461A-81FB-E6FFC734B7DA}"/>
              </a:ext>
            </a:extLst>
          </p:cNvPr>
          <p:cNvSpPr>
            <a:spLocks noGrp="1"/>
          </p:cNvSpPr>
          <p:nvPr>
            <p:ph idx="1"/>
          </p:nvPr>
        </p:nvSpPr>
        <p:spPr>
          <a:xfrm>
            <a:off x="838200" y="765110"/>
            <a:ext cx="10515600" cy="5411853"/>
          </a:xfrm>
        </p:spPr>
        <p:txBody>
          <a:bodyPr>
            <a:normAutofit/>
          </a:bodyPr>
          <a:lstStyle/>
          <a:p>
            <a:r>
              <a:rPr lang="zh-TW" altLang="en-US" sz="2000" dirty="0"/>
              <a:t>紅框是統計天數</a:t>
            </a:r>
            <a:r>
              <a:rPr lang="en-US" altLang="zh-TW" sz="2000" dirty="0"/>
              <a:t>,</a:t>
            </a:r>
            <a:r>
              <a:rPr lang="zh-CN" altLang="en-US" sz="2000" dirty="0"/>
              <a:t>綠框表示這</a:t>
            </a:r>
            <a:r>
              <a:rPr lang="en-US" altLang="zh-CN" sz="2000" dirty="0"/>
              <a:t>20</a:t>
            </a:r>
            <a:r>
              <a:rPr lang="zh-CN" altLang="en-US" sz="2000" dirty="0"/>
              <a:t>天內買超跟賣超最多的前</a:t>
            </a:r>
            <a:r>
              <a:rPr lang="en-US" altLang="zh-CN" sz="2000" dirty="0"/>
              <a:t>15</a:t>
            </a:r>
            <a:r>
              <a:rPr lang="zh-CN" altLang="en-US" sz="2000" dirty="0"/>
              <a:t>家券商</a:t>
            </a:r>
            <a:endParaRPr lang="en-US" altLang="zh-CN" sz="2000" dirty="0"/>
          </a:p>
          <a:p>
            <a:r>
              <a:rPr lang="zh-TW" altLang="en-US" sz="2000" dirty="0"/>
              <a:t>藍框是剛剛提到的大賺的三家外資</a:t>
            </a:r>
            <a:r>
              <a:rPr lang="en-US" altLang="zh-TW" sz="2000" dirty="0"/>
              <a:t>,MS,UBS</a:t>
            </a:r>
            <a:r>
              <a:rPr lang="zh-CN" altLang="en-US" sz="2000" dirty="0"/>
              <a:t>跟美林</a:t>
            </a:r>
            <a:r>
              <a:rPr lang="en-US" altLang="zh-CN" sz="2000" dirty="0"/>
              <a:t>,</a:t>
            </a:r>
            <a:r>
              <a:rPr lang="zh-CN" altLang="en-US" sz="2000" dirty="0"/>
              <a:t>他們站在賣方</a:t>
            </a:r>
            <a:r>
              <a:rPr lang="en-US" altLang="zh-CN" sz="2000" dirty="0"/>
              <a:t>,</a:t>
            </a:r>
            <a:r>
              <a:rPr lang="zh-CN" altLang="en-US" sz="2000" dirty="0"/>
              <a:t>那麼似乎應該可能也許大概報酬率期望值為負</a:t>
            </a:r>
            <a:endParaRPr lang="zh-TW" altLang="en-US" sz="2000" dirty="0"/>
          </a:p>
        </p:txBody>
      </p:sp>
      <p:pic>
        <p:nvPicPr>
          <p:cNvPr id="5" name="圖片 4">
            <a:extLst>
              <a:ext uri="{FF2B5EF4-FFF2-40B4-BE49-F238E27FC236}">
                <a16:creationId xmlns:a16="http://schemas.microsoft.com/office/drawing/2014/main" id="{7BF4BCCF-45F0-405C-BABD-956E44EE3690}"/>
              </a:ext>
            </a:extLst>
          </p:cNvPr>
          <p:cNvPicPr>
            <a:picLocks noChangeAspect="1"/>
          </p:cNvPicPr>
          <p:nvPr/>
        </p:nvPicPr>
        <p:blipFill>
          <a:blip r:embed="rId2"/>
          <a:stretch>
            <a:fillRect/>
          </a:stretch>
        </p:blipFill>
        <p:spPr>
          <a:xfrm>
            <a:off x="1094180" y="1903445"/>
            <a:ext cx="10326487" cy="4861249"/>
          </a:xfrm>
          <a:prstGeom prst="rect">
            <a:avLst/>
          </a:prstGeom>
        </p:spPr>
      </p:pic>
      <p:sp>
        <p:nvSpPr>
          <p:cNvPr id="6" name="矩形 5">
            <a:extLst>
              <a:ext uri="{FF2B5EF4-FFF2-40B4-BE49-F238E27FC236}">
                <a16:creationId xmlns:a16="http://schemas.microsoft.com/office/drawing/2014/main" id="{E741DB90-E648-4AC2-A805-1C9A554F0B9C}"/>
              </a:ext>
            </a:extLst>
          </p:cNvPr>
          <p:cNvSpPr/>
          <p:nvPr/>
        </p:nvSpPr>
        <p:spPr>
          <a:xfrm>
            <a:off x="8145624" y="1903445"/>
            <a:ext cx="494523" cy="1866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587CC713-8EB8-4753-8EFD-3A4A87929916}"/>
              </a:ext>
            </a:extLst>
          </p:cNvPr>
          <p:cNvSpPr/>
          <p:nvPr/>
        </p:nvSpPr>
        <p:spPr>
          <a:xfrm>
            <a:off x="7688423" y="6013629"/>
            <a:ext cx="3732245" cy="163334"/>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311BA783-B7C7-41FA-8EAB-AD25DDFCB181}"/>
              </a:ext>
            </a:extLst>
          </p:cNvPr>
          <p:cNvSpPr/>
          <p:nvPr/>
        </p:nvSpPr>
        <p:spPr>
          <a:xfrm>
            <a:off x="7688423" y="6389161"/>
            <a:ext cx="3732245" cy="163334"/>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2F3B5070-E69B-492B-9EED-90AEFEADA1DE}"/>
              </a:ext>
            </a:extLst>
          </p:cNvPr>
          <p:cNvSpPr/>
          <p:nvPr/>
        </p:nvSpPr>
        <p:spPr>
          <a:xfrm>
            <a:off x="7688422" y="6251510"/>
            <a:ext cx="3732245" cy="163334"/>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B24BE72D-E8E9-46CB-AC00-90203D92F0A2}"/>
              </a:ext>
            </a:extLst>
          </p:cNvPr>
          <p:cNvSpPr/>
          <p:nvPr/>
        </p:nvSpPr>
        <p:spPr>
          <a:xfrm>
            <a:off x="7576457" y="4189445"/>
            <a:ext cx="4040155" cy="257524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15868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A53192-ED35-48AA-85F1-E9953A5093C7}"/>
              </a:ext>
            </a:extLst>
          </p:cNvPr>
          <p:cNvSpPr>
            <a:spLocks noGrp="1"/>
          </p:cNvSpPr>
          <p:nvPr>
            <p:ph type="title"/>
          </p:nvPr>
        </p:nvSpPr>
        <p:spPr/>
        <p:txBody>
          <a:bodyPr/>
          <a:lstStyle/>
          <a:p>
            <a:r>
              <a:rPr lang="zh-TW" altLang="en-US" dirty="0"/>
              <a:t>當沖假單券商介紹</a:t>
            </a:r>
            <a:r>
              <a:rPr lang="en-US" altLang="zh-TW" dirty="0"/>
              <a:t>-</a:t>
            </a:r>
            <a:r>
              <a:rPr lang="zh-TW" altLang="en-US" dirty="0"/>
              <a:t>群</a:t>
            </a:r>
            <a:r>
              <a:rPr lang="en-US" altLang="zh-TW" dirty="0"/>
              <a:t>XXX-X</a:t>
            </a:r>
            <a:r>
              <a:rPr lang="zh-TW" altLang="en-US" dirty="0"/>
              <a:t>北</a:t>
            </a:r>
          </a:p>
        </p:txBody>
      </p:sp>
      <p:sp>
        <p:nvSpPr>
          <p:cNvPr id="5" name="內容版面配置區 4">
            <a:extLst>
              <a:ext uri="{FF2B5EF4-FFF2-40B4-BE49-F238E27FC236}">
                <a16:creationId xmlns:a16="http://schemas.microsoft.com/office/drawing/2014/main" id="{067470D3-9B1B-433E-B766-9E1BDF1AB1B8}"/>
              </a:ext>
            </a:extLst>
          </p:cNvPr>
          <p:cNvSpPr>
            <a:spLocks noGrp="1"/>
          </p:cNvSpPr>
          <p:nvPr>
            <p:ph idx="1"/>
          </p:nvPr>
        </p:nvSpPr>
        <p:spPr>
          <a:xfrm>
            <a:off x="838200" y="1338606"/>
            <a:ext cx="10515600" cy="4838357"/>
          </a:xfrm>
        </p:spPr>
        <p:txBody>
          <a:bodyPr>
            <a:normAutofit/>
          </a:bodyPr>
          <a:lstStyle/>
          <a:p>
            <a:r>
              <a:rPr lang="zh-TW" altLang="en-US" sz="2400" dirty="0"/>
              <a:t>今天</a:t>
            </a:r>
            <a:r>
              <a:rPr lang="en-US" altLang="zh-TW" sz="2400" dirty="0"/>
              <a:t>3</a:t>
            </a:r>
            <a:r>
              <a:rPr lang="zh-TW" altLang="en-US" sz="2400" dirty="0"/>
              <a:t>月</a:t>
            </a:r>
            <a:r>
              <a:rPr lang="en-US" altLang="zh-TW" sz="2400" dirty="0"/>
              <a:t>28,</a:t>
            </a:r>
            <a:r>
              <a:rPr lang="zh-TW" altLang="en-US" sz="2400" dirty="0"/>
              <a:t>群</a:t>
            </a:r>
            <a:r>
              <a:rPr lang="en-US" altLang="zh-TW" sz="2400" dirty="0"/>
              <a:t>XXX-X</a:t>
            </a:r>
            <a:r>
              <a:rPr lang="zh-TW" altLang="en-US" sz="2400" dirty="0"/>
              <a:t>北</a:t>
            </a:r>
            <a:r>
              <a:rPr lang="en-US" altLang="zh-TW" sz="2400" dirty="0"/>
              <a:t>,</a:t>
            </a:r>
            <a:r>
              <a:rPr lang="zh-TW" altLang="en-US" sz="2400" dirty="0"/>
              <a:t>操作這</a:t>
            </a:r>
            <a:r>
              <a:rPr lang="en-US" altLang="zh-TW" sz="2400" dirty="0"/>
              <a:t>7</a:t>
            </a:r>
            <a:r>
              <a:rPr lang="zh-TW" altLang="en-US" sz="2400" dirty="0"/>
              <a:t>隻</a:t>
            </a:r>
            <a:r>
              <a:rPr lang="en-US" altLang="zh-TW" sz="2400" dirty="0"/>
              <a:t>(</a:t>
            </a:r>
            <a:r>
              <a:rPr lang="zh-TW" altLang="en-US" sz="2400" dirty="0"/>
              <a:t>黑色框框</a:t>
            </a:r>
            <a:r>
              <a:rPr lang="en-US" altLang="zh-TW" sz="2400" dirty="0"/>
              <a:t>),</a:t>
            </a:r>
            <a:r>
              <a:rPr lang="zh-CN" altLang="en-US" sz="2400" dirty="0"/>
              <a:t>稅前損益</a:t>
            </a:r>
            <a:r>
              <a:rPr lang="en-US" altLang="zh-CN" sz="2400" dirty="0"/>
              <a:t>+20W</a:t>
            </a:r>
            <a:endParaRPr lang="en-US" altLang="zh-TW" sz="2400" dirty="0"/>
          </a:p>
          <a:p>
            <a:endParaRPr lang="en-US" altLang="zh-TW" sz="2400" dirty="0"/>
          </a:p>
          <a:p>
            <a:r>
              <a:rPr lang="zh-TW" altLang="en-US" sz="2400" dirty="0"/>
              <a:t>他的特性是絕不留倉當日一定沖銷完</a:t>
            </a:r>
            <a:r>
              <a:rPr lang="en-US" altLang="zh-TW" sz="2400" dirty="0"/>
              <a:t>,</a:t>
            </a:r>
            <a:r>
              <a:rPr lang="zh-TW" altLang="en-US" sz="2400" dirty="0"/>
              <a:t>因此買賣超為</a:t>
            </a:r>
            <a:r>
              <a:rPr lang="en-US" altLang="zh-TW" sz="2400" dirty="0"/>
              <a:t>0(</a:t>
            </a:r>
            <a:r>
              <a:rPr lang="zh-TW" altLang="en-US" sz="2400" dirty="0"/>
              <a:t>紅色框框</a:t>
            </a:r>
            <a:r>
              <a:rPr lang="en-US" altLang="zh-TW" sz="2400" dirty="0"/>
              <a:t>)</a:t>
            </a:r>
          </a:p>
          <a:p>
            <a:endParaRPr lang="en-US" altLang="zh-TW" sz="2400" dirty="0"/>
          </a:p>
          <a:p>
            <a:r>
              <a:rPr lang="zh-TW" altLang="en-US" sz="2400" dirty="0"/>
              <a:t>買賣和</a:t>
            </a:r>
            <a:r>
              <a:rPr lang="en-US" altLang="zh-TW" sz="2400" dirty="0"/>
              <a:t>(</a:t>
            </a:r>
            <a:r>
              <a:rPr lang="zh-TW" altLang="en-US" sz="2400" dirty="0"/>
              <a:t>綠色框框</a:t>
            </a:r>
            <a:r>
              <a:rPr lang="en-US" altLang="zh-TW" sz="2400" dirty="0"/>
              <a:t>),</a:t>
            </a:r>
            <a:r>
              <a:rPr lang="zh-TW" altLang="en-US" sz="2400" dirty="0"/>
              <a:t>會佔今天成交量非常大的比重</a:t>
            </a:r>
            <a:r>
              <a:rPr lang="en-US" altLang="zh-TW" sz="2400" dirty="0"/>
              <a:t>,</a:t>
            </a:r>
            <a:r>
              <a:rPr lang="zh-TW" altLang="en-US" sz="2400" dirty="0"/>
              <a:t>約</a:t>
            </a:r>
            <a:r>
              <a:rPr lang="en-US" altLang="zh-TW" sz="2400" dirty="0"/>
              <a:t>10%~50%,</a:t>
            </a:r>
            <a:r>
              <a:rPr lang="zh-TW" altLang="en-US" sz="2400" dirty="0"/>
              <a:t>因此元大滬深</a:t>
            </a:r>
            <a:r>
              <a:rPr lang="en-US" altLang="zh-TW" sz="2400" dirty="0"/>
              <a:t>300</a:t>
            </a:r>
            <a:r>
              <a:rPr lang="zh-TW" altLang="en-US" sz="2400" dirty="0"/>
              <a:t>正</a:t>
            </a:r>
            <a:r>
              <a:rPr lang="en-US" altLang="zh-TW" sz="2400" dirty="0"/>
              <a:t>2</a:t>
            </a:r>
            <a:r>
              <a:rPr lang="zh-TW" altLang="en-US" sz="2400" dirty="0"/>
              <a:t>只有</a:t>
            </a:r>
            <a:r>
              <a:rPr lang="en-US" altLang="zh-TW" sz="2400" dirty="0"/>
              <a:t>0.2</a:t>
            </a:r>
            <a:r>
              <a:rPr lang="zh-TW" altLang="en-US" sz="2400" dirty="0"/>
              <a:t>趴非本主力操作項目</a:t>
            </a:r>
            <a:endParaRPr lang="en-US" altLang="zh-TW" sz="2400" dirty="0"/>
          </a:p>
          <a:p>
            <a:r>
              <a:rPr lang="zh-TW" altLang="en-US" sz="2400" dirty="0"/>
              <a:t>區間損益</a:t>
            </a:r>
            <a:r>
              <a:rPr lang="en-US" altLang="zh-TW" sz="2400" dirty="0"/>
              <a:t>(</a:t>
            </a:r>
            <a:r>
              <a:rPr lang="zh-TW" altLang="en-US" sz="2400" dirty="0"/>
              <a:t>藍色框框</a:t>
            </a:r>
            <a:r>
              <a:rPr lang="en-US" altLang="zh-TW" sz="2400" dirty="0"/>
              <a:t>)</a:t>
            </a:r>
            <a:r>
              <a:rPr lang="zh-TW" altLang="en-US" sz="2400" dirty="0"/>
              <a:t>全數損益為正</a:t>
            </a:r>
            <a:endParaRPr lang="en-US" altLang="zh-TW" sz="2400" dirty="0"/>
          </a:p>
          <a:p>
            <a:endParaRPr lang="zh-TW" altLang="en-US" sz="2400" dirty="0"/>
          </a:p>
        </p:txBody>
      </p:sp>
    </p:spTree>
    <p:extLst>
      <p:ext uri="{BB962C8B-B14F-4D97-AF65-F5344CB8AC3E}">
        <p14:creationId xmlns:p14="http://schemas.microsoft.com/office/powerpoint/2010/main" val="2317655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7B26B8-8350-4ECC-A588-2F8469C1A15C}"/>
              </a:ext>
            </a:extLst>
          </p:cNvPr>
          <p:cNvSpPr>
            <a:spLocks noGrp="1"/>
          </p:cNvSpPr>
          <p:nvPr>
            <p:ph type="title"/>
          </p:nvPr>
        </p:nvSpPr>
        <p:spPr>
          <a:xfrm>
            <a:off x="838200" y="103696"/>
            <a:ext cx="10515600" cy="1131216"/>
          </a:xfrm>
        </p:spPr>
        <p:txBody>
          <a:bodyPr/>
          <a:lstStyle/>
          <a:p>
            <a:r>
              <a:rPr lang="zh-TW" altLang="en-US" dirty="0"/>
              <a:t>當沖假單券商介紹</a:t>
            </a:r>
            <a:r>
              <a:rPr lang="en-US" altLang="zh-TW" dirty="0"/>
              <a:t>-</a:t>
            </a:r>
            <a:r>
              <a:rPr lang="zh-TW" altLang="en-US" dirty="0"/>
              <a:t>舉例合機做說明</a:t>
            </a:r>
          </a:p>
        </p:txBody>
      </p:sp>
      <p:sp>
        <p:nvSpPr>
          <p:cNvPr id="3" name="內容版面配置區 2">
            <a:extLst>
              <a:ext uri="{FF2B5EF4-FFF2-40B4-BE49-F238E27FC236}">
                <a16:creationId xmlns:a16="http://schemas.microsoft.com/office/drawing/2014/main" id="{2686C6A6-E011-4D16-8070-5C0E66A68736}"/>
              </a:ext>
            </a:extLst>
          </p:cNvPr>
          <p:cNvSpPr>
            <a:spLocks noGrp="1"/>
          </p:cNvSpPr>
          <p:nvPr>
            <p:ph idx="1"/>
          </p:nvPr>
        </p:nvSpPr>
        <p:spPr>
          <a:xfrm>
            <a:off x="838200" y="1451728"/>
            <a:ext cx="10515600" cy="4725235"/>
          </a:xfrm>
        </p:spPr>
        <p:txBody>
          <a:bodyPr/>
          <a:lstStyle/>
          <a:p>
            <a:endParaRPr lang="zh-TW" altLang="en-US" dirty="0"/>
          </a:p>
        </p:txBody>
      </p:sp>
      <p:pic>
        <p:nvPicPr>
          <p:cNvPr id="4" name="圖片 3">
            <a:extLst>
              <a:ext uri="{FF2B5EF4-FFF2-40B4-BE49-F238E27FC236}">
                <a16:creationId xmlns:a16="http://schemas.microsoft.com/office/drawing/2014/main" id="{A47375ED-E114-4A49-B168-E6EF7010F7F1}"/>
              </a:ext>
            </a:extLst>
          </p:cNvPr>
          <p:cNvPicPr>
            <a:picLocks noChangeAspect="1"/>
          </p:cNvPicPr>
          <p:nvPr/>
        </p:nvPicPr>
        <p:blipFill>
          <a:blip r:embed="rId2"/>
          <a:stretch>
            <a:fillRect/>
          </a:stretch>
        </p:blipFill>
        <p:spPr>
          <a:xfrm>
            <a:off x="928649" y="979810"/>
            <a:ext cx="10548775" cy="5669069"/>
          </a:xfrm>
          <a:prstGeom prst="rect">
            <a:avLst/>
          </a:prstGeom>
        </p:spPr>
      </p:pic>
      <p:sp>
        <p:nvSpPr>
          <p:cNvPr id="5" name="矩形 4">
            <a:extLst>
              <a:ext uri="{FF2B5EF4-FFF2-40B4-BE49-F238E27FC236}">
                <a16:creationId xmlns:a16="http://schemas.microsoft.com/office/drawing/2014/main" id="{FA5CB8AE-48A6-4D8F-A597-FE8286768198}"/>
              </a:ext>
            </a:extLst>
          </p:cNvPr>
          <p:cNvSpPr/>
          <p:nvPr/>
        </p:nvSpPr>
        <p:spPr>
          <a:xfrm>
            <a:off x="9756560" y="3429000"/>
            <a:ext cx="656948" cy="13738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68158D0F-FF0B-4503-A35A-30E09ADCAF0D}"/>
              </a:ext>
            </a:extLst>
          </p:cNvPr>
          <p:cNvSpPr/>
          <p:nvPr/>
        </p:nvSpPr>
        <p:spPr>
          <a:xfrm>
            <a:off x="9756560" y="5191280"/>
            <a:ext cx="656948" cy="12024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A6D43D75-C546-4D29-A06D-BE481712631D}"/>
              </a:ext>
            </a:extLst>
          </p:cNvPr>
          <p:cNvSpPr/>
          <p:nvPr/>
        </p:nvSpPr>
        <p:spPr>
          <a:xfrm>
            <a:off x="10503957" y="6393779"/>
            <a:ext cx="656948" cy="171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79963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D109C0-974B-4204-9096-70E0EC216CB1}"/>
              </a:ext>
            </a:extLst>
          </p:cNvPr>
          <p:cNvSpPr>
            <a:spLocks noGrp="1"/>
          </p:cNvSpPr>
          <p:nvPr>
            <p:ph type="title"/>
          </p:nvPr>
        </p:nvSpPr>
        <p:spPr/>
        <p:txBody>
          <a:bodyPr/>
          <a:lstStyle/>
          <a:p>
            <a:r>
              <a:rPr lang="zh-TW" altLang="en-US" dirty="0"/>
              <a:t>當沖假單券商介紹</a:t>
            </a:r>
            <a:r>
              <a:rPr lang="en-US" altLang="zh-TW" dirty="0"/>
              <a:t>-</a:t>
            </a:r>
            <a:r>
              <a:rPr lang="zh-TW" altLang="en-US" dirty="0"/>
              <a:t>舉例合機做說明</a:t>
            </a:r>
          </a:p>
        </p:txBody>
      </p:sp>
      <p:sp>
        <p:nvSpPr>
          <p:cNvPr id="3" name="內容版面配置區 2">
            <a:extLst>
              <a:ext uri="{FF2B5EF4-FFF2-40B4-BE49-F238E27FC236}">
                <a16:creationId xmlns:a16="http://schemas.microsoft.com/office/drawing/2014/main" id="{98C01F41-338B-469C-8A61-AB4FD9D0CFB8}"/>
              </a:ext>
            </a:extLst>
          </p:cNvPr>
          <p:cNvSpPr>
            <a:spLocks noGrp="1"/>
          </p:cNvSpPr>
          <p:nvPr>
            <p:ph idx="1"/>
          </p:nvPr>
        </p:nvSpPr>
        <p:spPr>
          <a:xfrm>
            <a:off x="838200" y="1451728"/>
            <a:ext cx="10515600" cy="4725235"/>
          </a:xfrm>
        </p:spPr>
        <p:txBody>
          <a:bodyPr/>
          <a:lstStyle/>
          <a:p>
            <a:r>
              <a:rPr lang="zh-TW" altLang="en-US" dirty="0"/>
              <a:t>這是理財寶視覺劃分價圖</a:t>
            </a:r>
            <a:r>
              <a:rPr lang="en-US" altLang="zh-TW" dirty="0"/>
              <a:t>,</a:t>
            </a:r>
            <a:r>
              <a:rPr lang="zh-TW" altLang="en-US" dirty="0"/>
              <a:t>中間的綠點是賣單</a:t>
            </a:r>
            <a:r>
              <a:rPr lang="en-US" altLang="zh-TW" dirty="0"/>
              <a:t>,</a:t>
            </a:r>
            <a:r>
              <a:rPr lang="zh-TW" altLang="en-US" dirty="0"/>
              <a:t>上下表示賣單的價位</a:t>
            </a:r>
            <a:r>
              <a:rPr lang="en-US" altLang="zh-TW" dirty="0"/>
              <a:t>,</a:t>
            </a:r>
            <a:r>
              <a:rPr lang="zh-TW" altLang="en-US" dirty="0"/>
              <a:t>圓點大小表示張數多寡</a:t>
            </a:r>
            <a:r>
              <a:rPr lang="en-US" altLang="zh-TW" dirty="0"/>
              <a:t>,</a:t>
            </a:r>
            <a:r>
              <a:rPr lang="zh-TW" altLang="en-US" dirty="0"/>
              <a:t>左右無意義</a:t>
            </a:r>
            <a:r>
              <a:rPr lang="en-US" altLang="zh-TW" dirty="0"/>
              <a:t>,</a:t>
            </a:r>
            <a:r>
              <a:rPr lang="zh-TW" altLang="en-US" dirty="0"/>
              <a:t>紅點同理</a:t>
            </a:r>
            <a:endParaRPr lang="en-US" altLang="zh-TW" dirty="0"/>
          </a:p>
          <a:p>
            <a:endParaRPr lang="en-US" altLang="zh-TW" dirty="0"/>
          </a:p>
          <a:p>
            <a:r>
              <a:rPr lang="zh-TW" altLang="en-US" dirty="0"/>
              <a:t>右邊的買家跟賣家是今天所有有交易合機的券商依照買賣數量多寡與價位做的排序</a:t>
            </a:r>
            <a:endParaRPr lang="en-US" altLang="zh-TW" dirty="0"/>
          </a:p>
          <a:p>
            <a:endParaRPr lang="zh-TW" altLang="en-US" dirty="0"/>
          </a:p>
        </p:txBody>
      </p:sp>
    </p:spTree>
    <p:extLst>
      <p:ext uri="{BB962C8B-B14F-4D97-AF65-F5344CB8AC3E}">
        <p14:creationId xmlns:p14="http://schemas.microsoft.com/office/powerpoint/2010/main" val="3097663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7F9DD1-0145-48C9-BE89-2CE4E601B03A}"/>
              </a:ext>
            </a:extLst>
          </p:cNvPr>
          <p:cNvSpPr>
            <a:spLocks noGrp="1"/>
          </p:cNvSpPr>
          <p:nvPr>
            <p:ph type="title"/>
          </p:nvPr>
        </p:nvSpPr>
        <p:spPr>
          <a:xfrm>
            <a:off x="838200" y="113123"/>
            <a:ext cx="10515600" cy="791850"/>
          </a:xfrm>
        </p:spPr>
        <p:txBody>
          <a:bodyPr/>
          <a:lstStyle/>
          <a:p>
            <a:r>
              <a:rPr lang="zh-TW" altLang="en-US" dirty="0"/>
              <a:t>當沖假單券商介紹</a:t>
            </a:r>
            <a:r>
              <a:rPr lang="en-US" altLang="zh-TW" dirty="0"/>
              <a:t>-</a:t>
            </a:r>
            <a:r>
              <a:rPr lang="zh-TW" altLang="en-US" dirty="0"/>
              <a:t>舉例合機做說明</a:t>
            </a:r>
          </a:p>
        </p:txBody>
      </p:sp>
      <p:sp>
        <p:nvSpPr>
          <p:cNvPr id="3" name="內容版面配置區 2">
            <a:extLst>
              <a:ext uri="{FF2B5EF4-FFF2-40B4-BE49-F238E27FC236}">
                <a16:creationId xmlns:a16="http://schemas.microsoft.com/office/drawing/2014/main" id="{6BB0DBA3-1BCA-4560-B75B-29FA2A9829C7}"/>
              </a:ext>
            </a:extLst>
          </p:cNvPr>
          <p:cNvSpPr>
            <a:spLocks noGrp="1"/>
          </p:cNvSpPr>
          <p:nvPr>
            <p:ph idx="1"/>
          </p:nvPr>
        </p:nvSpPr>
        <p:spPr>
          <a:xfrm>
            <a:off x="838200" y="810705"/>
            <a:ext cx="10515600" cy="5366258"/>
          </a:xfrm>
        </p:spPr>
        <p:txBody>
          <a:bodyPr/>
          <a:lstStyle/>
          <a:p>
            <a:r>
              <a:rPr lang="zh-TW" altLang="en-US" dirty="0"/>
              <a:t>接著</a:t>
            </a:r>
            <a:r>
              <a:rPr lang="en-US" altLang="zh-TW" dirty="0"/>
              <a:t>,</a:t>
            </a:r>
            <a:r>
              <a:rPr lang="zh-TW" altLang="en-US" dirty="0"/>
              <a:t>朝其中一個大圓點點下去</a:t>
            </a:r>
          </a:p>
        </p:txBody>
      </p:sp>
      <p:pic>
        <p:nvPicPr>
          <p:cNvPr id="4" name="圖片 3">
            <a:extLst>
              <a:ext uri="{FF2B5EF4-FFF2-40B4-BE49-F238E27FC236}">
                <a16:creationId xmlns:a16="http://schemas.microsoft.com/office/drawing/2014/main" id="{965549B5-83FC-44A8-A1F1-6E7283F71DBF}"/>
              </a:ext>
            </a:extLst>
          </p:cNvPr>
          <p:cNvPicPr>
            <a:picLocks noChangeAspect="1"/>
          </p:cNvPicPr>
          <p:nvPr/>
        </p:nvPicPr>
        <p:blipFill>
          <a:blip r:embed="rId2"/>
          <a:stretch>
            <a:fillRect/>
          </a:stretch>
        </p:blipFill>
        <p:spPr>
          <a:xfrm>
            <a:off x="1178351" y="1285502"/>
            <a:ext cx="10350629" cy="5459376"/>
          </a:xfrm>
          <a:prstGeom prst="rect">
            <a:avLst/>
          </a:prstGeom>
        </p:spPr>
      </p:pic>
      <p:sp>
        <p:nvSpPr>
          <p:cNvPr id="5" name="矩形 4">
            <a:extLst>
              <a:ext uri="{FF2B5EF4-FFF2-40B4-BE49-F238E27FC236}">
                <a16:creationId xmlns:a16="http://schemas.microsoft.com/office/drawing/2014/main" id="{A38B932C-CD4D-462E-8CE9-DDBCD4F16F80}"/>
              </a:ext>
            </a:extLst>
          </p:cNvPr>
          <p:cNvSpPr/>
          <p:nvPr/>
        </p:nvSpPr>
        <p:spPr>
          <a:xfrm>
            <a:off x="5071621" y="3921551"/>
            <a:ext cx="490193" cy="8955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70C0"/>
              </a:solidFill>
            </a:endParaRPr>
          </a:p>
        </p:txBody>
      </p:sp>
      <p:sp>
        <p:nvSpPr>
          <p:cNvPr id="6" name="矩形 5">
            <a:extLst>
              <a:ext uri="{FF2B5EF4-FFF2-40B4-BE49-F238E27FC236}">
                <a16:creationId xmlns:a16="http://schemas.microsoft.com/office/drawing/2014/main" id="{3578817E-C99D-43DF-BD6E-1DAD9915BDAF}"/>
              </a:ext>
            </a:extLst>
          </p:cNvPr>
          <p:cNvSpPr/>
          <p:nvPr/>
        </p:nvSpPr>
        <p:spPr>
          <a:xfrm>
            <a:off x="1687398" y="2561684"/>
            <a:ext cx="6334812" cy="129387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BD681603-08AF-45E2-8D9E-894429E55EB5}"/>
              </a:ext>
            </a:extLst>
          </p:cNvPr>
          <p:cNvPicPr>
            <a:picLocks noChangeAspect="1"/>
          </p:cNvPicPr>
          <p:nvPr/>
        </p:nvPicPr>
        <p:blipFill>
          <a:blip r:embed="rId3"/>
          <a:stretch>
            <a:fillRect/>
          </a:stretch>
        </p:blipFill>
        <p:spPr>
          <a:xfrm>
            <a:off x="6533242" y="3353533"/>
            <a:ext cx="998776" cy="502030"/>
          </a:xfrm>
          <a:prstGeom prst="rect">
            <a:avLst/>
          </a:prstGeom>
        </p:spPr>
      </p:pic>
      <p:sp>
        <p:nvSpPr>
          <p:cNvPr id="9" name="矩形 8">
            <a:extLst>
              <a:ext uri="{FF2B5EF4-FFF2-40B4-BE49-F238E27FC236}">
                <a16:creationId xmlns:a16="http://schemas.microsoft.com/office/drawing/2014/main" id="{938BC083-3539-4AFB-91BF-FE3F9CC83CCB}"/>
              </a:ext>
            </a:extLst>
          </p:cNvPr>
          <p:cNvSpPr/>
          <p:nvPr/>
        </p:nvSpPr>
        <p:spPr>
          <a:xfrm>
            <a:off x="6875070" y="3396144"/>
            <a:ext cx="656948" cy="1371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84C3A3F7-3804-40BC-96BA-8272AC056837}"/>
              </a:ext>
            </a:extLst>
          </p:cNvPr>
          <p:cNvSpPr/>
          <p:nvPr/>
        </p:nvSpPr>
        <p:spPr>
          <a:xfrm>
            <a:off x="9847654" y="3682414"/>
            <a:ext cx="656948" cy="13738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C1479F8A-703E-4288-948E-2F7A9CE4DF02}"/>
              </a:ext>
            </a:extLst>
          </p:cNvPr>
          <p:cNvSpPr/>
          <p:nvPr/>
        </p:nvSpPr>
        <p:spPr>
          <a:xfrm>
            <a:off x="9847654" y="5277941"/>
            <a:ext cx="656948" cy="13738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6D4EBB74-AA89-4A40-A2BD-A09FECC71C07}"/>
              </a:ext>
            </a:extLst>
          </p:cNvPr>
          <p:cNvSpPr/>
          <p:nvPr/>
        </p:nvSpPr>
        <p:spPr>
          <a:xfrm>
            <a:off x="10589159" y="2230730"/>
            <a:ext cx="656948" cy="175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B7A4825-9A9A-4C10-9C19-819808287A8C}"/>
              </a:ext>
            </a:extLst>
          </p:cNvPr>
          <p:cNvSpPr/>
          <p:nvPr/>
        </p:nvSpPr>
        <p:spPr>
          <a:xfrm>
            <a:off x="10516279" y="6557492"/>
            <a:ext cx="656948" cy="176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10100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B1D0A9-C6D2-4144-BDAF-7E7394E9602F}"/>
              </a:ext>
            </a:extLst>
          </p:cNvPr>
          <p:cNvSpPr>
            <a:spLocks noGrp="1"/>
          </p:cNvSpPr>
          <p:nvPr>
            <p:ph type="title"/>
          </p:nvPr>
        </p:nvSpPr>
        <p:spPr/>
        <p:txBody>
          <a:bodyPr/>
          <a:lstStyle/>
          <a:p>
            <a:r>
              <a:rPr lang="zh-TW" altLang="en-US" dirty="0"/>
              <a:t>當沖假單券商介紹</a:t>
            </a:r>
            <a:r>
              <a:rPr lang="en-US" altLang="zh-TW" dirty="0"/>
              <a:t>-</a:t>
            </a:r>
            <a:r>
              <a:rPr lang="zh-TW" altLang="en-US" dirty="0"/>
              <a:t>及時明細</a:t>
            </a:r>
          </a:p>
        </p:txBody>
      </p:sp>
      <p:pic>
        <p:nvPicPr>
          <p:cNvPr id="4" name="內容版面配置區 3">
            <a:extLst>
              <a:ext uri="{FF2B5EF4-FFF2-40B4-BE49-F238E27FC236}">
                <a16:creationId xmlns:a16="http://schemas.microsoft.com/office/drawing/2014/main" id="{5049644B-BF80-45C1-9966-8DAEB9E0E72A}"/>
              </a:ext>
            </a:extLst>
          </p:cNvPr>
          <p:cNvPicPr>
            <a:picLocks noGrp="1" noChangeAspect="1"/>
          </p:cNvPicPr>
          <p:nvPr>
            <p:ph idx="1"/>
          </p:nvPr>
        </p:nvPicPr>
        <p:blipFill>
          <a:blip r:embed="rId2"/>
          <a:stretch>
            <a:fillRect/>
          </a:stretch>
        </p:blipFill>
        <p:spPr>
          <a:xfrm>
            <a:off x="1018063" y="1825625"/>
            <a:ext cx="10155874" cy="4351338"/>
          </a:xfrm>
          <a:prstGeom prst="rect">
            <a:avLst/>
          </a:prstGeom>
        </p:spPr>
      </p:pic>
      <p:sp>
        <p:nvSpPr>
          <p:cNvPr id="5" name="矩形 4">
            <a:extLst>
              <a:ext uri="{FF2B5EF4-FFF2-40B4-BE49-F238E27FC236}">
                <a16:creationId xmlns:a16="http://schemas.microsoft.com/office/drawing/2014/main" id="{B9D1FF03-8467-424F-B286-6C86F18225C2}"/>
              </a:ext>
            </a:extLst>
          </p:cNvPr>
          <p:cNvSpPr/>
          <p:nvPr/>
        </p:nvSpPr>
        <p:spPr>
          <a:xfrm>
            <a:off x="9682532" y="2618044"/>
            <a:ext cx="580149" cy="19442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70C0"/>
              </a:solidFill>
            </a:endParaRPr>
          </a:p>
        </p:txBody>
      </p:sp>
    </p:spTree>
    <p:extLst>
      <p:ext uri="{BB962C8B-B14F-4D97-AF65-F5344CB8AC3E}">
        <p14:creationId xmlns:p14="http://schemas.microsoft.com/office/powerpoint/2010/main" val="2808048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F6C0A2-C958-47F3-B6DF-DB4FBA38162F}"/>
              </a:ext>
            </a:extLst>
          </p:cNvPr>
          <p:cNvSpPr>
            <a:spLocks noGrp="1"/>
          </p:cNvSpPr>
          <p:nvPr>
            <p:ph type="title"/>
          </p:nvPr>
        </p:nvSpPr>
        <p:spPr/>
        <p:txBody>
          <a:bodyPr/>
          <a:lstStyle/>
          <a:p>
            <a:r>
              <a:rPr lang="zh-TW" altLang="en-US" dirty="0"/>
              <a:t>當沖假單券商介紹</a:t>
            </a:r>
            <a:r>
              <a:rPr lang="en-US" altLang="zh-TW" dirty="0"/>
              <a:t>-</a:t>
            </a:r>
            <a:r>
              <a:rPr lang="zh-TW" altLang="en-US" dirty="0"/>
              <a:t>舉例合機做說明</a:t>
            </a:r>
          </a:p>
        </p:txBody>
      </p:sp>
      <p:sp>
        <p:nvSpPr>
          <p:cNvPr id="3" name="內容版面配置區 2">
            <a:extLst>
              <a:ext uri="{FF2B5EF4-FFF2-40B4-BE49-F238E27FC236}">
                <a16:creationId xmlns:a16="http://schemas.microsoft.com/office/drawing/2014/main" id="{99FF461D-9198-4935-8AFE-442846E3BBD4}"/>
              </a:ext>
            </a:extLst>
          </p:cNvPr>
          <p:cNvSpPr>
            <a:spLocks noGrp="1"/>
          </p:cNvSpPr>
          <p:nvPr>
            <p:ph idx="1"/>
          </p:nvPr>
        </p:nvSpPr>
        <p:spPr>
          <a:xfrm>
            <a:off x="838200" y="1690688"/>
            <a:ext cx="10515600" cy="4486275"/>
          </a:xfrm>
        </p:spPr>
        <p:txBody>
          <a:bodyPr/>
          <a:lstStyle/>
          <a:p>
            <a:r>
              <a:rPr lang="zh-TW" altLang="en-US" dirty="0"/>
              <a:t>他會把那個點的券商與該券商其他成交的圓點顯示出來</a:t>
            </a:r>
            <a:r>
              <a:rPr lang="en-US" altLang="zh-TW" dirty="0"/>
              <a:t>,</a:t>
            </a:r>
            <a:r>
              <a:rPr lang="zh-TW" altLang="en-US" dirty="0"/>
              <a:t>這些圓點都是群</a:t>
            </a:r>
            <a:r>
              <a:rPr lang="en-US" altLang="zh-TW" dirty="0"/>
              <a:t>XXX</a:t>
            </a:r>
            <a:r>
              <a:rPr lang="zh-TW" altLang="en-US" dirty="0"/>
              <a:t>台</a:t>
            </a:r>
            <a:r>
              <a:rPr lang="en-US" altLang="zh-TW" dirty="0"/>
              <a:t>X</a:t>
            </a:r>
            <a:r>
              <a:rPr lang="zh-TW" altLang="en-US" dirty="0"/>
              <a:t>自己單一一家券商買賣合機的價位與張數</a:t>
            </a:r>
            <a:endParaRPr lang="en-US" altLang="zh-TW" dirty="0"/>
          </a:p>
          <a:p>
            <a:r>
              <a:rPr lang="zh-TW" altLang="en-US" dirty="0"/>
              <a:t>接著看紅色框框部分的買單</a:t>
            </a:r>
            <a:r>
              <a:rPr lang="en-US" altLang="zh-TW" dirty="0"/>
              <a:t>,</a:t>
            </a:r>
            <a:r>
              <a:rPr lang="zh-TW" altLang="en-US" dirty="0"/>
              <a:t>左邊相同價位並沒有與之相對應的賣單</a:t>
            </a:r>
            <a:r>
              <a:rPr lang="en-US" altLang="zh-TW" dirty="0"/>
              <a:t>,</a:t>
            </a:r>
            <a:r>
              <a:rPr lang="zh-TW" altLang="en-US" dirty="0"/>
              <a:t>表示至</a:t>
            </a:r>
            <a:r>
              <a:rPr lang="en-US" altLang="zh-TW" dirty="0"/>
              <a:t>9.29</a:t>
            </a:r>
            <a:r>
              <a:rPr lang="zh-TW" altLang="en-US" dirty="0"/>
              <a:t>這個價位區間是他真實從市場上買進的單子</a:t>
            </a:r>
            <a:r>
              <a:rPr lang="en-US" altLang="zh-TW" dirty="0"/>
              <a:t>,</a:t>
            </a:r>
            <a:r>
              <a:rPr lang="zh-TW" altLang="en-US" dirty="0"/>
              <a:t>對應及時明細紅框部分</a:t>
            </a:r>
            <a:endParaRPr lang="en-US" altLang="zh-TW" dirty="0"/>
          </a:p>
        </p:txBody>
      </p:sp>
    </p:spTree>
    <p:extLst>
      <p:ext uri="{BB962C8B-B14F-4D97-AF65-F5344CB8AC3E}">
        <p14:creationId xmlns:p14="http://schemas.microsoft.com/office/powerpoint/2010/main" val="3935751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8A677A-A0A7-4825-8458-7F974A4E885D}"/>
              </a:ext>
            </a:extLst>
          </p:cNvPr>
          <p:cNvSpPr>
            <a:spLocks noGrp="1"/>
          </p:cNvSpPr>
          <p:nvPr>
            <p:ph type="title"/>
          </p:nvPr>
        </p:nvSpPr>
        <p:spPr/>
        <p:txBody>
          <a:bodyPr/>
          <a:lstStyle/>
          <a:p>
            <a:r>
              <a:rPr lang="zh-TW" altLang="en-US" dirty="0"/>
              <a:t>當沖假單券商介紹</a:t>
            </a:r>
            <a:r>
              <a:rPr lang="en-US" altLang="zh-TW" dirty="0"/>
              <a:t>-</a:t>
            </a:r>
            <a:endParaRPr lang="zh-TW" altLang="en-US" dirty="0"/>
          </a:p>
        </p:txBody>
      </p:sp>
      <p:pic>
        <p:nvPicPr>
          <p:cNvPr id="4" name="內容版面配置區 3">
            <a:extLst>
              <a:ext uri="{FF2B5EF4-FFF2-40B4-BE49-F238E27FC236}">
                <a16:creationId xmlns:a16="http://schemas.microsoft.com/office/drawing/2014/main" id="{D422CB41-0460-4924-B856-A86B6BECE2F7}"/>
              </a:ext>
            </a:extLst>
          </p:cNvPr>
          <p:cNvPicPr>
            <a:picLocks noGrp="1" noChangeAspect="1"/>
          </p:cNvPicPr>
          <p:nvPr>
            <p:ph idx="1"/>
          </p:nvPr>
        </p:nvPicPr>
        <p:blipFill>
          <a:blip r:embed="rId2"/>
          <a:stretch>
            <a:fillRect/>
          </a:stretch>
        </p:blipFill>
        <p:spPr>
          <a:xfrm>
            <a:off x="924602" y="1825625"/>
            <a:ext cx="10342795" cy="4351338"/>
          </a:xfrm>
          <a:prstGeom prst="rect">
            <a:avLst/>
          </a:prstGeom>
        </p:spPr>
      </p:pic>
      <p:sp>
        <p:nvSpPr>
          <p:cNvPr id="5" name="矩形 4">
            <a:extLst>
              <a:ext uri="{FF2B5EF4-FFF2-40B4-BE49-F238E27FC236}">
                <a16:creationId xmlns:a16="http://schemas.microsoft.com/office/drawing/2014/main" id="{3C98F2AC-700A-4F98-8346-CDAB63DBA3A1}"/>
              </a:ext>
            </a:extLst>
          </p:cNvPr>
          <p:cNvSpPr/>
          <p:nvPr/>
        </p:nvSpPr>
        <p:spPr>
          <a:xfrm>
            <a:off x="9624766" y="2234153"/>
            <a:ext cx="838987" cy="379900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10833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E905AE-FA91-4FC3-9B39-3BA15CD54E48}"/>
              </a:ext>
            </a:extLst>
          </p:cNvPr>
          <p:cNvSpPr>
            <a:spLocks noGrp="1"/>
          </p:cNvSpPr>
          <p:nvPr>
            <p:ph type="title"/>
          </p:nvPr>
        </p:nvSpPr>
        <p:spPr/>
        <p:txBody>
          <a:bodyPr/>
          <a:lstStyle/>
          <a:p>
            <a:r>
              <a:rPr lang="zh-TW" altLang="en-US" dirty="0"/>
              <a:t>當沖假單券商介紹</a:t>
            </a:r>
          </a:p>
        </p:txBody>
      </p:sp>
      <p:sp>
        <p:nvSpPr>
          <p:cNvPr id="3" name="內容版面配置區 2">
            <a:extLst>
              <a:ext uri="{FF2B5EF4-FFF2-40B4-BE49-F238E27FC236}">
                <a16:creationId xmlns:a16="http://schemas.microsoft.com/office/drawing/2014/main" id="{DB58E3D1-3067-4904-A27E-0E874DE59389}"/>
              </a:ext>
            </a:extLst>
          </p:cNvPr>
          <p:cNvSpPr>
            <a:spLocks noGrp="1"/>
          </p:cNvSpPr>
          <p:nvPr>
            <p:ph idx="1"/>
          </p:nvPr>
        </p:nvSpPr>
        <p:spPr/>
        <p:txBody>
          <a:bodyPr/>
          <a:lstStyle/>
          <a:p>
            <a:r>
              <a:rPr lang="zh-TW" altLang="en-US" sz="2400" dirty="0"/>
              <a:t>接著看藍色框框的部分</a:t>
            </a:r>
            <a:r>
              <a:rPr lang="en-US" altLang="zh-TW" sz="2400" dirty="0"/>
              <a:t>,</a:t>
            </a:r>
            <a:r>
              <a:rPr lang="zh-TW" altLang="en-US" sz="2400" dirty="0"/>
              <a:t>基本上是對稱的</a:t>
            </a:r>
            <a:r>
              <a:rPr lang="en-US" altLang="zh-TW" sz="2400" dirty="0"/>
              <a:t>,</a:t>
            </a:r>
            <a:r>
              <a:rPr lang="zh-TW" altLang="en-US" sz="2400" dirty="0"/>
              <a:t>表示他在該價位買進又賣出</a:t>
            </a:r>
            <a:r>
              <a:rPr lang="en-US" altLang="zh-TW" sz="2400" dirty="0"/>
              <a:t>,</a:t>
            </a:r>
            <a:r>
              <a:rPr lang="zh-TW" altLang="en-US" sz="2400" dirty="0"/>
              <a:t>自己左右手對敲</a:t>
            </a:r>
            <a:r>
              <a:rPr lang="en-US" altLang="zh-TW" sz="2400" dirty="0"/>
              <a:t>,</a:t>
            </a:r>
            <a:r>
              <a:rPr lang="zh-TW" altLang="en-US" sz="2400" dirty="0"/>
              <a:t>賣單的數量多過買單</a:t>
            </a:r>
            <a:r>
              <a:rPr lang="en-US" altLang="zh-TW" sz="2400" dirty="0"/>
              <a:t>,</a:t>
            </a:r>
            <a:r>
              <a:rPr lang="zh-TW" altLang="en-US" sz="2400" dirty="0"/>
              <a:t>剛剛底下真實買進的就出在這個價位</a:t>
            </a:r>
            <a:endParaRPr lang="en-US" altLang="zh-TW" sz="2400" dirty="0"/>
          </a:p>
          <a:p>
            <a:endParaRPr lang="en-US" altLang="zh-TW" sz="2400" dirty="0"/>
          </a:p>
          <a:p>
            <a:r>
              <a:rPr lang="zh-TW" altLang="en-US" sz="2400" dirty="0"/>
              <a:t>真實買進數量約</a:t>
            </a:r>
            <a:r>
              <a:rPr lang="en-US" altLang="zh-TW" sz="2400" dirty="0"/>
              <a:t>300</a:t>
            </a:r>
            <a:r>
              <a:rPr lang="zh-TW" altLang="en-US" sz="2400" dirty="0"/>
              <a:t>張</a:t>
            </a:r>
            <a:r>
              <a:rPr lang="en-US" altLang="zh-TW" sz="2400" dirty="0"/>
              <a:t>,</a:t>
            </a:r>
            <a:r>
              <a:rPr lang="zh-TW" altLang="en-US" sz="2400" dirty="0"/>
              <a:t>均價約</a:t>
            </a:r>
            <a:r>
              <a:rPr lang="en-US" altLang="zh-TW" sz="2400" dirty="0"/>
              <a:t>9.24,</a:t>
            </a:r>
            <a:r>
              <a:rPr lang="zh-TW" altLang="en-US" sz="2400" dirty="0"/>
              <a:t>賣出均價</a:t>
            </a:r>
            <a:r>
              <a:rPr lang="en-US" altLang="zh-TW" sz="2400" dirty="0"/>
              <a:t>9.38,</a:t>
            </a:r>
            <a:r>
              <a:rPr lang="zh-TW" altLang="en-US" sz="2400" dirty="0"/>
              <a:t>稅前淨利</a:t>
            </a:r>
            <a:r>
              <a:rPr lang="en-US" altLang="zh-TW" sz="2400" dirty="0"/>
              <a:t>42000</a:t>
            </a:r>
            <a:r>
              <a:rPr lang="zh-TW" altLang="en-US" sz="2400" dirty="0"/>
              <a:t>元</a:t>
            </a:r>
            <a:r>
              <a:rPr lang="en-US" altLang="zh-TW" sz="2400" dirty="0"/>
              <a:t>,</a:t>
            </a:r>
            <a:r>
              <a:rPr lang="zh-TW" altLang="en-US" sz="2400" dirty="0"/>
              <a:t>總交易金額</a:t>
            </a:r>
            <a:r>
              <a:rPr lang="en-US" altLang="zh-TW" sz="2400" dirty="0"/>
              <a:t>2483</a:t>
            </a:r>
            <a:r>
              <a:rPr lang="zh-TW" altLang="en-US" sz="2400" dirty="0"/>
              <a:t>萬</a:t>
            </a:r>
            <a:r>
              <a:rPr lang="en-US" altLang="zh-TW" sz="2400" dirty="0"/>
              <a:t>,</a:t>
            </a:r>
            <a:r>
              <a:rPr lang="zh-TW" altLang="en-US" sz="2400" dirty="0"/>
              <a:t>證交稅</a:t>
            </a:r>
            <a:r>
              <a:rPr lang="en-US" altLang="zh-TW" sz="2400" dirty="0"/>
              <a:t>3.7245</a:t>
            </a:r>
            <a:r>
              <a:rPr lang="zh-TW" altLang="en-US" sz="2400" dirty="0"/>
              <a:t>萬</a:t>
            </a:r>
            <a:r>
              <a:rPr lang="en-US" altLang="zh-TW" sz="2400" dirty="0"/>
              <a:t>,</a:t>
            </a:r>
            <a:r>
              <a:rPr lang="zh-TW" altLang="en-US" sz="2400" dirty="0"/>
              <a:t>手續費不知</a:t>
            </a:r>
            <a:endParaRPr lang="en-US" altLang="zh-TW" sz="2400" dirty="0"/>
          </a:p>
          <a:p>
            <a:pPr marL="0" indent="0">
              <a:buNone/>
            </a:pPr>
            <a:endParaRPr lang="en-US" altLang="zh-TW" sz="2400" dirty="0"/>
          </a:p>
          <a:p>
            <a:endParaRPr lang="en-US" altLang="zh-TW" dirty="0"/>
          </a:p>
          <a:p>
            <a:endParaRPr lang="zh-TW" altLang="en-US" dirty="0"/>
          </a:p>
          <a:p>
            <a:endParaRPr lang="zh-TW" altLang="en-US" dirty="0"/>
          </a:p>
        </p:txBody>
      </p:sp>
    </p:spTree>
    <p:extLst>
      <p:ext uri="{BB962C8B-B14F-4D97-AF65-F5344CB8AC3E}">
        <p14:creationId xmlns:p14="http://schemas.microsoft.com/office/powerpoint/2010/main" val="2705530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256869-7F08-47F7-B0BA-2D941AA184CD}"/>
              </a:ext>
            </a:extLst>
          </p:cNvPr>
          <p:cNvSpPr>
            <a:spLocks noGrp="1"/>
          </p:cNvSpPr>
          <p:nvPr>
            <p:ph type="title"/>
          </p:nvPr>
        </p:nvSpPr>
        <p:spPr/>
        <p:txBody>
          <a:bodyPr/>
          <a:lstStyle/>
          <a:p>
            <a:r>
              <a:rPr lang="zh-TW" altLang="en-US" dirty="0"/>
              <a:t>當沖假單券商介紹</a:t>
            </a:r>
          </a:p>
        </p:txBody>
      </p:sp>
      <p:sp>
        <p:nvSpPr>
          <p:cNvPr id="3" name="內容版面配置區 2">
            <a:extLst>
              <a:ext uri="{FF2B5EF4-FFF2-40B4-BE49-F238E27FC236}">
                <a16:creationId xmlns:a16="http://schemas.microsoft.com/office/drawing/2014/main" id="{1F951A6C-9A3A-4E41-A5E7-27A9ED339192}"/>
              </a:ext>
            </a:extLst>
          </p:cNvPr>
          <p:cNvSpPr>
            <a:spLocks noGrp="1"/>
          </p:cNvSpPr>
          <p:nvPr>
            <p:ph idx="1"/>
          </p:nvPr>
        </p:nvSpPr>
        <p:spPr/>
        <p:txBody>
          <a:bodyPr/>
          <a:lstStyle/>
          <a:p>
            <a:r>
              <a:rPr lang="zh-TW" altLang="en-US" dirty="0"/>
              <a:t>可能的操作手法</a:t>
            </a:r>
            <a:r>
              <a:rPr lang="en-US" altLang="zh-TW" dirty="0"/>
              <a:t>:</a:t>
            </a:r>
          </a:p>
          <a:p>
            <a:r>
              <a:rPr lang="en-US" altLang="zh-CN" dirty="0"/>
              <a:t>1.</a:t>
            </a:r>
            <a:r>
              <a:rPr lang="zh-CN" altLang="en-US" dirty="0"/>
              <a:t>複製他的方法</a:t>
            </a:r>
            <a:endParaRPr lang="en-US" altLang="zh-CN" dirty="0"/>
          </a:p>
          <a:p>
            <a:r>
              <a:rPr lang="en-US" altLang="zh-CN" dirty="0"/>
              <a:t>2.</a:t>
            </a:r>
            <a:r>
              <a:rPr lang="zh-CN" altLang="en-US" dirty="0"/>
              <a:t>發現他做假單時進場放空</a:t>
            </a:r>
            <a:endParaRPr lang="zh-TW" altLang="en-US" dirty="0"/>
          </a:p>
        </p:txBody>
      </p:sp>
    </p:spTree>
    <p:extLst>
      <p:ext uri="{BB962C8B-B14F-4D97-AF65-F5344CB8AC3E}">
        <p14:creationId xmlns:p14="http://schemas.microsoft.com/office/powerpoint/2010/main" val="758546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34F297-E922-4141-AD18-382A5E10F6FB}"/>
              </a:ext>
            </a:extLst>
          </p:cNvPr>
          <p:cNvSpPr>
            <a:spLocks noGrp="1"/>
          </p:cNvSpPr>
          <p:nvPr>
            <p:ph type="title"/>
          </p:nvPr>
        </p:nvSpPr>
        <p:spPr>
          <a:xfrm>
            <a:off x="838200" y="365126"/>
            <a:ext cx="10515600" cy="891430"/>
          </a:xfrm>
        </p:spPr>
        <p:txBody>
          <a:bodyPr>
            <a:normAutofit fontScale="90000"/>
          </a:bodyPr>
          <a:lstStyle/>
          <a:p>
            <a:r>
              <a:rPr lang="zh-TW" altLang="en-US" dirty="0"/>
              <a:t>籌碼面</a:t>
            </a:r>
            <a:r>
              <a:rPr lang="en-US" altLang="zh-TW" dirty="0"/>
              <a:t>-</a:t>
            </a:r>
            <a:r>
              <a:rPr lang="zh-TW" altLang="en-US" dirty="0"/>
              <a:t>主力買賣超又是什麼意思</a:t>
            </a:r>
            <a:r>
              <a:rPr lang="en-US" altLang="zh-TW" dirty="0"/>
              <a:t>?</a:t>
            </a:r>
            <a:r>
              <a:rPr lang="zh-TW" altLang="en-US" dirty="0"/>
              <a:t/>
            </a:r>
            <a:br>
              <a:rPr lang="zh-TW" altLang="en-US" dirty="0"/>
            </a:br>
            <a:endParaRPr lang="zh-TW" altLang="en-US" dirty="0"/>
          </a:p>
        </p:txBody>
      </p:sp>
      <p:sp>
        <p:nvSpPr>
          <p:cNvPr id="3" name="內容版面配置區 2">
            <a:extLst>
              <a:ext uri="{FF2B5EF4-FFF2-40B4-BE49-F238E27FC236}">
                <a16:creationId xmlns:a16="http://schemas.microsoft.com/office/drawing/2014/main" id="{3A11086E-4101-4BC1-BE22-F37C38A5A6D5}"/>
              </a:ext>
            </a:extLst>
          </p:cNvPr>
          <p:cNvSpPr>
            <a:spLocks noGrp="1"/>
          </p:cNvSpPr>
          <p:nvPr>
            <p:ph idx="1"/>
          </p:nvPr>
        </p:nvSpPr>
        <p:spPr>
          <a:xfrm>
            <a:off x="838200" y="905069"/>
            <a:ext cx="10515600" cy="5271894"/>
          </a:xfrm>
        </p:spPr>
        <p:txBody>
          <a:bodyPr/>
          <a:lstStyle/>
          <a:p>
            <a:r>
              <a:rPr lang="zh-TW" altLang="en-US" dirty="0"/>
              <a:t>主力買賣超又是什麼意思</a:t>
            </a:r>
            <a:r>
              <a:rPr lang="en-US" altLang="zh-TW" dirty="0"/>
              <a:t>?</a:t>
            </a:r>
            <a:endParaRPr lang="zh-TW" altLang="en-US" dirty="0"/>
          </a:p>
          <a:p>
            <a:endParaRPr lang="zh-TW" altLang="en-US" dirty="0"/>
          </a:p>
        </p:txBody>
      </p:sp>
      <p:pic>
        <p:nvPicPr>
          <p:cNvPr id="4" name="圖片 3">
            <a:extLst>
              <a:ext uri="{FF2B5EF4-FFF2-40B4-BE49-F238E27FC236}">
                <a16:creationId xmlns:a16="http://schemas.microsoft.com/office/drawing/2014/main" id="{0E823E41-BF2C-4602-AD2A-DDE32EE6504F}"/>
              </a:ext>
            </a:extLst>
          </p:cNvPr>
          <p:cNvPicPr>
            <a:picLocks noChangeAspect="1"/>
          </p:cNvPicPr>
          <p:nvPr/>
        </p:nvPicPr>
        <p:blipFill>
          <a:blip r:embed="rId2"/>
          <a:stretch>
            <a:fillRect/>
          </a:stretch>
        </p:blipFill>
        <p:spPr>
          <a:xfrm>
            <a:off x="1150164" y="2196646"/>
            <a:ext cx="9664015" cy="4549387"/>
          </a:xfrm>
          <a:prstGeom prst="rect">
            <a:avLst/>
          </a:prstGeom>
        </p:spPr>
      </p:pic>
      <p:sp>
        <p:nvSpPr>
          <p:cNvPr id="5" name="橢圓 4">
            <a:extLst>
              <a:ext uri="{FF2B5EF4-FFF2-40B4-BE49-F238E27FC236}">
                <a16:creationId xmlns:a16="http://schemas.microsoft.com/office/drawing/2014/main" id="{1EE7715A-2ECB-4295-824C-FE0C5D239BA4}"/>
              </a:ext>
            </a:extLst>
          </p:cNvPr>
          <p:cNvSpPr/>
          <p:nvPr/>
        </p:nvSpPr>
        <p:spPr>
          <a:xfrm>
            <a:off x="9638523" y="2677885"/>
            <a:ext cx="1268963" cy="122231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54465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ADEF08-F833-4792-A630-CAF25623BD5C}"/>
              </a:ext>
            </a:extLst>
          </p:cNvPr>
          <p:cNvSpPr>
            <a:spLocks noGrp="1"/>
          </p:cNvSpPr>
          <p:nvPr>
            <p:ph type="title"/>
          </p:nvPr>
        </p:nvSpPr>
        <p:spPr/>
        <p:txBody>
          <a:bodyPr/>
          <a:lstStyle/>
          <a:p>
            <a:r>
              <a:rPr lang="zh-TW" altLang="en-US" dirty="0"/>
              <a:t>籌碼面</a:t>
            </a:r>
            <a:r>
              <a:rPr lang="en-US" altLang="zh-TW" dirty="0"/>
              <a:t>-</a:t>
            </a:r>
            <a:r>
              <a:rPr lang="zh-CN" altLang="en-US" dirty="0"/>
              <a:t>主力買超現象</a:t>
            </a:r>
            <a:r>
              <a:rPr lang="en-US" altLang="zh-CN" dirty="0"/>
              <a:t>1</a:t>
            </a:r>
            <a:endParaRPr lang="zh-TW" altLang="en-US" dirty="0"/>
          </a:p>
        </p:txBody>
      </p:sp>
      <p:sp>
        <p:nvSpPr>
          <p:cNvPr id="3" name="內容版面配置區 2">
            <a:extLst>
              <a:ext uri="{FF2B5EF4-FFF2-40B4-BE49-F238E27FC236}">
                <a16:creationId xmlns:a16="http://schemas.microsoft.com/office/drawing/2014/main" id="{14EEE52D-8EE3-4611-9EFC-7BC72B3F65A7}"/>
              </a:ext>
            </a:extLst>
          </p:cNvPr>
          <p:cNvSpPr>
            <a:spLocks noGrp="1"/>
          </p:cNvSpPr>
          <p:nvPr>
            <p:ph idx="1"/>
          </p:nvPr>
        </p:nvSpPr>
        <p:spPr>
          <a:xfrm>
            <a:off x="838200" y="1429966"/>
            <a:ext cx="10515600" cy="4746997"/>
          </a:xfrm>
        </p:spPr>
        <p:txBody>
          <a:bodyPr/>
          <a:lstStyle/>
          <a:p>
            <a:r>
              <a:rPr lang="zh-TW" altLang="en-US" sz="2400" dirty="0"/>
              <a:t>在某一段時間內</a:t>
            </a:r>
            <a:r>
              <a:rPr lang="en-US" altLang="zh-TW" sz="2400" dirty="0"/>
              <a:t>,</a:t>
            </a:r>
            <a:r>
              <a:rPr lang="zh-CN" altLang="en-US" sz="2400" dirty="0"/>
              <a:t>買超量前</a:t>
            </a:r>
            <a:r>
              <a:rPr lang="en-US" altLang="zh-CN" sz="2400" dirty="0"/>
              <a:t>15</a:t>
            </a:r>
            <a:r>
              <a:rPr lang="zh-CN" altLang="en-US" sz="2400" dirty="0"/>
              <a:t>大券商跟賣超前</a:t>
            </a:r>
            <a:r>
              <a:rPr lang="en-US" altLang="zh-CN" sz="2400" dirty="0"/>
              <a:t>15</a:t>
            </a:r>
            <a:r>
              <a:rPr lang="zh-CN" altLang="en-US" sz="2400" dirty="0"/>
              <a:t>大券                                              商的狀況</a:t>
            </a:r>
            <a:endParaRPr lang="en-US" altLang="zh-CN" sz="2400" dirty="0"/>
          </a:p>
          <a:p>
            <a:endParaRPr lang="en-US" altLang="zh-CN" sz="2400" dirty="0"/>
          </a:p>
          <a:p>
            <a:r>
              <a:rPr lang="zh-CN" altLang="en-US" sz="2400" dirty="0"/>
              <a:t>若主力從市場上吃貨</a:t>
            </a:r>
            <a:r>
              <a:rPr lang="en-US" altLang="zh-CN" sz="2400" dirty="0"/>
              <a:t>,</a:t>
            </a:r>
            <a:r>
              <a:rPr lang="zh-CN" altLang="en-US" sz="2400" dirty="0"/>
              <a:t>則股票會從不特定多數人手中                                             流向主力手中</a:t>
            </a:r>
            <a:r>
              <a:rPr lang="en-US" altLang="zh-CN" sz="2400" dirty="0"/>
              <a:t>,</a:t>
            </a:r>
            <a:r>
              <a:rPr lang="zh-CN" altLang="en-US" sz="2400" dirty="0"/>
              <a:t>這時候</a:t>
            </a:r>
            <a:r>
              <a:rPr lang="en-US" altLang="zh-CN" sz="2400" dirty="0"/>
              <a:t>,</a:t>
            </a:r>
            <a:r>
              <a:rPr lang="zh-CN" altLang="en-US" sz="2400" dirty="0"/>
              <a:t>買超的少數券商會買超非常大                                                    量的股票</a:t>
            </a:r>
            <a:endParaRPr lang="en-US" altLang="zh-CN" sz="2400" dirty="0"/>
          </a:p>
          <a:p>
            <a:endParaRPr lang="en-US" altLang="zh-CN" sz="2400" dirty="0"/>
          </a:p>
          <a:p>
            <a:r>
              <a:rPr lang="zh-CN" altLang="en-US" sz="2400" dirty="0"/>
              <a:t>主力買賣超就是一段時間的買方前</a:t>
            </a:r>
            <a:r>
              <a:rPr lang="en-US" altLang="zh-CN" sz="2400" dirty="0"/>
              <a:t>15</a:t>
            </a:r>
            <a:r>
              <a:rPr lang="zh-CN" altLang="en-US" sz="2400" dirty="0"/>
              <a:t>券商減去賣方</a:t>
            </a:r>
            <a:r>
              <a:rPr lang="en-US" altLang="zh-CN" sz="2400" dirty="0"/>
              <a:t>                                                        </a:t>
            </a:r>
            <a:r>
              <a:rPr lang="zh-CN" altLang="en-US" sz="2400" dirty="0"/>
              <a:t>的前</a:t>
            </a:r>
            <a:r>
              <a:rPr lang="en-US" altLang="zh-CN" sz="2400" dirty="0"/>
              <a:t>15</a:t>
            </a:r>
            <a:r>
              <a:rPr lang="zh-CN" altLang="en-US" sz="2400" dirty="0"/>
              <a:t>家券商</a:t>
            </a:r>
            <a:endParaRPr lang="en-US" altLang="zh-CN" sz="2400" dirty="0"/>
          </a:p>
          <a:p>
            <a:endParaRPr lang="en-US" altLang="zh-CN" sz="2400" dirty="0"/>
          </a:p>
          <a:p>
            <a:endParaRPr lang="en-US" altLang="zh-CN" sz="2400" dirty="0"/>
          </a:p>
          <a:p>
            <a:endParaRPr lang="zh-TW" altLang="en-US" dirty="0"/>
          </a:p>
        </p:txBody>
      </p:sp>
      <p:pic>
        <p:nvPicPr>
          <p:cNvPr id="4" name="圖片 3">
            <a:extLst>
              <a:ext uri="{FF2B5EF4-FFF2-40B4-BE49-F238E27FC236}">
                <a16:creationId xmlns:a16="http://schemas.microsoft.com/office/drawing/2014/main" id="{08942B99-FBC0-43E3-BB6B-0DCDB04ACE31}"/>
              </a:ext>
            </a:extLst>
          </p:cNvPr>
          <p:cNvPicPr>
            <a:picLocks noChangeAspect="1"/>
          </p:cNvPicPr>
          <p:nvPr/>
        </p:nvPicPr>
        <p:blipFill>
          <a:blip r:embed="rId2"/>
          <a:stretch>
            <a:fillRect/>
          </a:stretch>
        </p:blipFill>
        <p:spPr>
          <a:xfrm>
            <a:off x="8069296" y="112206"/>
            <a:ext cx="4200525" cy="6492875"/>
          </a:xfrm>
          <a:prstGeom prst="rect">
            <a:avLst/>
          </a:prstGeom>
        </p:spPr>
      </p:pic>
      <p:sp>
        <p:nvSpPr>
          <p:cNvPr id="5" name="矩形 4">
            <a:extLst>
              <a:ext uri="{FF2B5EF4-FFF2-40B4-BE49-F238E27FC236}">
                <a16:creationId xmlns:a16="http://schemas.microsoft.com/office/drawing/2014/main" id="{71C0D0BE-0535-481A-86E8-21F1896FAFEF}"/>
              </a:ext>
            </a:extLst>
          </p:cNvPr>
          <p:cNvSpPr/>
          <p:nvPr/>
        </p:nvSpPr>
        <p:spPr>
          <a:xfrm>
            <a:off x="10282335" y="3209731"/>
            <a:ext cx="615820" cy="15862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BA50EF2F-E7A5-4FFF-A9E1-FA5045713460}"/>
              </a:ext>
            </a:extLst>
          </p:cNvPr>
          <p:cNvSpPr/>
          <p:nvPr/>
        </p:nvSpPr>
        <p:spPr>
          <a:xfrm>
            <a:off x="10282335" y="4953563"/>
            <a:ext cx="615820" cy="165151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cxnSp>
        <p:nvCxnSpPr>
          <p:cNvPr id="10" name="直線接點 9">
            <a:extLst>
              <a:ext uri="{FF2B5EF4-FFF2-40B4-BE49-F238E27FC236}">
                <a16:creationId xmlns:a16="http://schemas.microsoft.com/office/drawing/2014/main" id="{88A21E82-9CBB-4F8B-9CBB-1521E8E1B44E}"/>
              </a:ext>
            </a:extLst>
          </p:cNvPr>
          <p:cNvCxnSpPr/>
          <p:nvPr/>
        </p:nvCxnSpPr>
        <p:spPr>
          <a:xfrm>
            <a:off x="10459616" y="4795935"/>
            <a:ext cx="158621" cy="23326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A6D1199A-88A7-4EB8-8AD7-D8A7810FBBCD}"/>
              </a:ext>
            </a:extLst>
          </p:cNvPr>
          <p:cNvCxnSpPr>
            <a:cxnSpLocks/>
          </p:cNvCxnSpPr>
          <p:nvPr/>
        </p:nvCxnSpPr>
        <p:spPr>
          <a:xfrm flipV="1">
            <a:off x="10618237" y="4795935"/>
            <a:ext cx="148512" cy="214058"/>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747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6B5B3C-7FB6-4C3F-9B6E-B6220FC072BB}"/>
              </a:ext>
            </a:extLst>
          </p:cNvPr>
          <p:cNvSpPr>
            <a:spLocks noGrp="1"/>
          </p:cNvSpPr>
          <p:nvPr>
            <p:ph type="title"/>
          </p:nvPr>
        </p:nvSpPr>
        <p:spPr>
          <a:xfrm>
            <a:off x="838200" y="1"/>
            <a:ext cx="10515600" cy="1690688"/>
          </a:xfrm>
        </p:spPr>
        <p:txBody>
          <a:bodyPr/>
          <a:lstStyle/>
          <a:p>
            <a:r>
              <a:rPr lang="zh-TW" altLang="en-US" dirty="0"/>
              <a:t>籌碼面</a:t>
            </a:r>
            <a:r>
              <a:rPr lang="en-US" altLang="zh-TW" dirty="0"/>
              <a:t>-</a:t>
            </a:r>
            <a:r>
              <a:rPr lang="zh-CN" altLang="en-US" dirty="0"/>
              <a:t>主力買超現象</a:t>
            </a:r>
            <a:r>
              <a:rPr lang="en-US" altLang="zh-CN" dirty="0"/>
              <a:t>2</a:t>
            </a:r>
            <a:r>
              <a:rPr lang="zh-CN" altLang="en-US" dirty="0"/>
              <a:t>大戶持股比率</a:t>
            </a:r>
            <a:endParaRPr lang="zh-TW" altLang="en-US" dirty="0"/>
          </a:p>
        </p:txBody>
      </p:sp>
      <p:sp>
        <p:nvSpPr>
          <p:cNvPr id="3" name="內容版面配置區 2">
            <a:extLst>
              <a:ext uri="{FF2B5EF4-FFF2-40B4-BE49-F238E27FC236}">
                <a16:creationId xmlns:a16="http://schemas.microsoft.com/office/drawing/2014/main" id="{1144DB7E-FEC6-4DBC-B52B-CF1B586B205F}"/>
              </a:ext>
            </a:extLst>
          </p:cNvPr>
          <p:cNvSpPr>
            <a:spLocks noGrp="1"/>
          </p:cNvSpPr>
          <p:nvPr>
            <p:ph idx="1"/>
          </p:nvPr>
        </p:nvSpPr>
        <p:spPr>
          <a:xfrm>
            <a:off x="838200" y="1175657"/>
            <a:ext cx="10515600" cy="5001306"/>
          </a:xfrm>
        </p:spPr>
        <p:txBody>
          <a:bodyPr>
            <a:normAutofit/>
          </a:bodyPr>
          <a:lstStyle/>
          <a:p>
            <a:r>
              <a:rPr lang="zh-TW" altLang="en-US" sz="2000" dirty="0"/>
              <a:t>這是免費公開資訊</a:t>
            </a:r>
            <a:r>
              <a:rPr lang="en-US" altLang="zh-TW" sz="2000" dirty="0"/>
              <a:t>,</a:t>
            </a:r>
            <a:r>
              <a:rPr lang="zh-CN" altLang="en-US" sz="2000" dirty="0"/>
              <a:t>集保會把持有該檔股票的人數</a:t>
            </a:r>
            <a:r>
              <a:rPr lang="en-US" altLang="zh-CN" sz="2000" dirty="0"/>
              <a:t>,</a:t>
            </a:r>
            <a:r>
              <a:rPr lang="zh-CN" altLang="en-US" sz="2000" dirty="0"/>
              <a:t>一人持有多少張的級距告訴我們</a:t>
            </a:r>
            <a:r>
              <a:rPr lang="en-US" altLang="zh-CN" sz="2000" dirty="0"/>
              <a:t>,</a:t>
            </a:r>
            <a:r>
              <a:rPr lang="zh-CN" altLang="en-US" sz="2000" dirty="0"/>
              <a:t>比如華新這黨</a:t>
            </a:r>
            <a:r>
              <a:rPr lang="en-US" altLang="zh-CN" sz="2000" dirty="0"/>
              <a:t>,</a:t>
            </a:r>
            <a:r>
              <a:rPr lang="zh-CN" altLang="en-US" sz="2000" dirty="0"/>
              <a:t>持有一千張以上的大戶有</a:t>
            </a:r>
            <a:r>
              <a:rPr lang="en-US" altLang="zh-CN" sz="2000" dirty="0"/>
              <a:t>260</a:t>
            </a:r>
            <a:r>
              <a:rPr lang="zh-CN" altLang="en-US" sz="2000" dirty="0"/>
              <a:t>人</a:t>
            </a:r>
            <a:r>
              <a:rPr lang="en-US" altLang="zh-CN" sz="2000" dirty="0"/>
              <a:t>,</a:t>
            </a:r>
            <a:r>
              <a:rPr lang="zh-CN" altLang="en-US" sz="2000" dirty="0"/>
              <a:t>總共持有</a:t>
            </a:r>
            <a:r>
              <a:rPr lang="en-US" altLang="zh-CN" sz="2000" dirty="0"/>
              <a:t>256</a:t>
            </a:r>
            <a:r>
              <a:rPr lang="zh-CN" altLang="en-US" sz="2000" dirty="0"/>
              <a:t>萬張</a:t>
            </a:r>
            <a:r>
              <a:rPr lang="en-US" altLang="zh-CN" sz="2000" dirty="0"/>
              <a:t>,</a:t>
            </a:r>
            <a:r>
              <a:rPr lang="zh-CN" altLang="en-US" sz="2000" dirty="0"/>
              <a:t>占全部的</a:t>
            </a:r>
            <a:r>
              <a:rPr lang="en-US" altLang="zh-CN" sz="2000" dirty="0"/>
              <a:t>76%,</a:t>
            </a:r>
            <a:r>
              <a:rPr lang="zh-CN" altLang="en-US" sz="2000" dirty="0"/>
              <a:t>而持股</a:t>
            </a:r>
            <a:r>
              <a:rPr lang="en-US" altLang="zh-CN" sz="2000" dirty="0"/>
              <a:t>1</a:t>
            </a:r>
            <a:r>
              <a:rPr lang="zh-CN" altLang="en-US" sz="2000" dirty="0"/>
              <a:t>到</a:t>
            </a:r>
            <a:r>
              <a:rPr lang="en-US" altLang="zh-CN" sz="2000" dirty="0"/>
              <a:t>5</a:t>
            </a:r>
            <a:r>
              <a:rPr lang="zh-CN" altLang="en-US" sz="2000" dirty="0"/>
              <a:t>張的散戶有</a:t>
            </a:r>
            <a:r>
              <a:rPr lang="en-US" altLang="zh-CN" sz="2000" dirty="0"/>
              <a:t>42052</a:t>
            </a:r>
            <a:r>
              <a:rPr lang="zh-CN" altLang="en-US" sz="2000" dirty="0"/>
              <a:t>人</a:t>
            </a:r>
            <a:r>
              <a:rPr lang="en-US" altLang="zh-CN" sz="2000" dirty="0"/>
              <a:t>,</a:t>
            </a:r>
            <a:r>
              <a:rPr lang="zh-CN" altLang="en-US" sz="2000" dirty="0"/>
              <a:t>總持股僅僅</a:t>
            </a:r>
            <a:r>
              <a:rPr lang="en-US" altLang="zh-CN" sz="2000" dirty="0"/>
              <a:t>9</a:t>
            </a:r>
            <a:r>
              <a:rPr lang="zh-CN" altLang="en-US" sz="2000" dirty="0"/>
              <a:t>萬多張</a:t>
            </a:r>
            <a:r>
              <a:rPr lang="en-US" altLang="zh-CN" sz="2000" dirty="0"/>
              <a:t>,</a:t>
            </a:r>
            <a:r>
              <a:rPr lang="zh-CN" altLang="en-US" sz="2000" dirty="0"/>
              <a:t>只佔</a:t>
            </a:r>
            <a:r>
              <a:rPr lang="en-US" altLang="zh-CN" sz="2000" dirty="0"/>
              <a:t>2.6%</a:t>
            </a:r>
          </a:p>
          <a:p>
            <a:r>
              <a:rPr lang="zh-TW" altLang="en-US" sz="2000" dirty="0" smtClean="0"/>
              <a:t>若有資訊不對稱的現象</a:t>
            </a:r>
            <a:r>
              <a:rPr lang="en-US" altLang="zh-CN" sz="2000" dirty="0" smtClean="0"/>
              <a:t>,1000</a:t>
            </a:r>
            <a:r>
              <a:rPr lang="zh-CN" altLang="en-US" sz="2000" dirty="0"/>
              <a:t>張</a:t>
            </a:r>
            <a:r>
              <a:rPr lang="zh-CN" altLang="en-US" sz="2000" dirty="0" smtClean="0"/>
              <a:t>以上</a:t>
            </a:r>
            <a:r>
              <a:rPr lang="zh-TW" altLang="en-US" sz="2000" dirty="0" smtClean="0"/>
              <a:t>大戶持股提升</a:t>
            </a:r>
            <a:r>
              <a:rPr lang="zh-TW" altLang="en-US" sz="2000" dirty="0" smtClean="0"/>
              <a:t>表</a:t>
            </a:r>
            <a:r>
              <a:rPr lang="zh-TW" altLang="en-US" sz="2000" dirty="0"/>
              <a:t>示</a:t>
            </a:r>
            <a:r>
              <a:rPr lang="zh-TW" altLang="en-US" sz="2000" dirty="0" smtClean="0"/>
              <a:t>股票</a:t>
            </a:r>
            <a:r>
              <a:rPr lang="zh-TW" altLang="en-US" sz="2000" dirty="0"/>
              <a:t>從散戶手中轉往</a:t>
            </a:r>
            <a:r>
              <a:rPr lang="zh-TW" altLang="en-US" sz="2000" dirty="0" smtClean="0"/>
              <a:t>大戶</a:t>
            </a:r>
            <a:r>
              <a:rPr lang="en-US" altLang="zh-CN" sz="2000" dirty="0" smtClean="0"/>
              <a:t>,</a:t>
            </a:r>
            <a:r>
              <a:rPr lang="zh-TW" altLang="en-US" sz="2000" dirty="0" smtClean="0"/>
              <a:t>可視為籌碼集中</a:t>
            </a:r>
            <a:endParaRPr lang="zh-TW" altLang="en-US" sz="2000" dirty="0"/>
          </a:p>
        </p:txBody>
      </p:sp>
      <p:pic>
        <p:nvPicPr>
          <p:cNvPr id="4" name="圖片 3">
            <a:extLst>
              <a:ext uri="{FF2B5EF4-FFF2-40B4-BE49-F238E27FC236}">
                <a16:creationId xmlns:a16="http://schemas.microsoft.com/office/drawing/2014/main" id="{C2C1E7F8-4541-4943-B7D6-42DA77100502}"/>
              </a:ext>
            </a:extLst>
          </p:cNvPr>
          <p:cNvPicPr>
            <a:picLocks noChangeAspect="1"/>
          </p:cNvPicPr>
          <p:nvPr/>
        </p:nvPicPr>
        <p:blipFill>
          <a:blip r:embed="rId2"/>
          <a:stretch>
            <a:fillRect/>
          </a:stretch>
        </p:blipFill>
        <p:spPr>
          <a:xfrm>
            <a:off x="1432250" y="3135085"/>
            <a:ext cx="8789436" cy="3318478"/>
          </a:xfrm>
          <a:prstGeom prst="rect">
            <a:avLst/>
          </a:prstGeom>
        </p:spPr>
      </p:pic>
      <p:sp>
        <p:nvSpPr>
          <p:cNvPr id="5" name="矩形 4">
            <a:extLst>
              <a:ext uri="{FF2B5EF4-FFF2-40B4-BE49-F238E27FC236}">
                <a16:creationId xmlns:a16="http://schemas.microsoft.com/office/drawing/2014/main" id="{99E3F8DB-A94E-433E-952A-01D1391D5CF1}"/>
              </a:ext>
            </a:extLst>
          </p:cNvPr>
          <p:cNvSpPr/>
          <p:nvPr/>
        </p:nvSpPr>
        <p:spPr>
          <a:xfrm>
            <a:off x="1432250" y="5682343"/>
            <a:ext cx="8705460" cy="1586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C874CB4F-02C6-449D-BB1D-BDE0E485C405}"/>
              </a:ext>
            </a:extLst>
          </p:cNvPr>
          <p:cNvSpPr/>
          <p:nvPr/>
        </p:nvSpPr>
        <p:spPr>
          <a:xfrm>
            <a:off x="1432250" y="3854516"/>
            <a:ext cx="8705460" cy="1586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箭號: 弧形左彎 6">
            <a:extLst>
              <a:ext uri="{FF2B5EF4-FFF2-40B4-BE49-F238E27FC236}">
                <a16:creationId xmlns:a16="http://schemas.microsoft.com/office/drawing/2014/main" id="{E118F427-7AE2-4F91-8F7B-50477F97D29E}"/>
              </a:ext>
            </a:extLst>
          </p:cNvPr>
          <p:cNvSpPr/>
          <p:nvPr/>
        </p:nvSpPr>
        <p:spPr>
          <a:xfrm>
            <a:off x="10221686" y="3937518"/>
            <a:ext cx="741783" cy="190344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文字方塊 7">
            <a:extLst>
              <a:ext uri="{FF2B5EF4-FFF2-40B4-BE49-F238E27FC236}">
                <a16:creationId xmlns:a16="http://schemas.microsoft.com/office/drawing/2014/main" id="{2CF66A8B-2C22-4C17-9AA2-E50377F32243}"/>
              </a:ext>
            </a:extLst>
          </p:cNvPr>
          <p:cNvSpPr txBox="1"/>
          <p:nvPr/>
        </p:nvSpPr>
        <p:spPr>
          <a:xfrm>
            <a:off x="10995679" y="4283724"/>
            <a:ext cx="800219" cy="2322447"/>
          </a:xfrm>
          <a:prstGeom prst="rect">
            <a:avLst/>
          </a:prstGeom>
          <a:noFill/>
        </p:spPr>
        <p:txBody>
          <a:bodyPr vert="eaVert" wrap="square" rtlCol="0">
            <a:spAutoFit/>
          </a:bodyPr>
          <a:lstStyle/>
          <a:p>
            <a:r>
              <a:rPr lang="zh-TW" altLang="en-US" sz="4000" dirty="0">
                <a:solidFill>
                  <a:srgbClr val="00B050"/>
                </a:solidFill>
              </a:rPr>
              <a:t>集中</a:t>
            </a:r>
          </a:p>
        </p:txBody>
      </p:sp>
    </p:spTree>
    <p:extLst>
      <p:ext uri="{BB962C8B-B14F-4D97-AF65-F5344CB8AC3E}">
        <p14:creationId xmlns:p14="http://schemas.microsoft.com/office/powerpoint/2010/main" val="2551972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744FB2-C727-426D-B89D-F2FFDB252B0F}"/>
              </a:ext>
            </a:extLst>
          </p:cNvPr>
          <p:cNvSpPr>
            <a:spLocks noGrp="1"/>
          </p:cNvSpPr>
          <p:nvPr>
            <p:ph type="title"/>
          </p:nvPr>
        </p:nvSpPr>
        <p:spPr/>
        <p:txBody>
          <a:bodyPr/>
          <a:lstStyle/>
          <a:p>
            <a:r>
              <a:rPr lang="zh-TW" altLang="en-US" dirty="0"/>
              <a:t>籌碼面</a:t>
            </a:r>
            <a:r>
              <a:rPr lang="en-US" altLang="zh-TW" dirty="0"/>
              <a:t>-</a:t>
            </a:r>
            <a:r>
              <a:rPr lang="zh-CN" altLang="en-US" dirty="0"/>
              <a:t>純籌碼</a:t>
            </a:r>
            <a:endParaRPr lang="zh-TW" altLang="en-US" dirty="0"/>
          </a:p>
        </p:txBody>
      </p:sp>
      <p:sp>
        <p:nvSpPr>
          <p:cNvPr id="3" name="內容版面配置區 2">
            <a:extLst>
              <a:ext uri="{FF2B5EF4-FFF2-40B4-BE49-F238E27FC236}">
                <a16:creationId xmlns:a16="http://schemas.microsoft.com/office/drawing/2014/main" id="{3BE493C7-F57B-4BB6-A650-38C7108C53FC}"/>
              </a:ext>
            </a:extLst>
          </p:cNvPr>
          <p:cNvSpPr>
            <a:spLocks noGrp="1"/>
          </p:cNvSpPr>
          <p:nvPr>
            <p:ph idx="1"/>
          </p:nvPr>
        </p:nvSpPr>
        <p:spPr/>
        <p:txBody>
          <a:bodyPr/>
          <a:lstStyle/>
          <a:p>
            <a:r>
              <a:rPr lang="en-US" altLang="zh-TW" dirty="0"/>
              <a:t>1</a:t>
            </a:r>
            <a:endParaRPr lang="zh-TW" altLang="en-US" dirty="0"/>
          </a:p>
        </p:txBody>
      </p:sp>
      <p:pic>
        <p:nvPicPr>
          <p:cNvPr id="7" name="圖片 6">
            <a:extLst>
              <a:ext uri="{FF2B5EF4-FFF2-40B4-BE49-F238E27FC236}">
                <a16:creationId xmlns:a16="http://schemas.microsoft.com/office/drawing/2014/main" id="{C71D0EF5-5768-461E-93C2-24288B68694F}"/>
              </a:ext>
            </a:extLst>
          </p:cNvPr>
          <p:cNvPicPr>
            <a:picLocks noChangeAspect="1"/>
          </p:cNvPicPr>
          <p:nvPr/>
        </p:nvPicPr>
        <p:blipFill>
          <a:blip r:embed="rId2"/>
          <a:stretch>
            <a:fillRect/>
          </a:stretch>
        </p:blipFill>
        <p:spPr>
          <a:xfrm>
            <a:off x="202739" y="-125406"/>
            <a:ext cx="11434738" cy="6858000"/>
          </a:xfrm>
          <a:prstGeom prst="rect">
            <a:avLst/>
          </a:prstGeom>
        </p:spPr>
      </p:pic>
      <p:sp>
        <p:nvSpPr>
          <p:cNvPr id="8" name="矩形 7">
            <a:extLst>
              <a:ext uri="{FF2B5EF4-FFF2-40B4-BE49-F238E27FC236}">
                <a16:creationId xmlns:a16="http://schemas.microsoft.com/office/drawing/2014/main" id="{4C5956F8-AE82-461E-B2A4-5F72C5C89EA4}"/>
              </a:ext>
            </a:extLst>
          </p:cNvPr>
          <p:cNvSpPr/>
          <p:nvPr/>
        </p:nvSpPr>
        <p:spPr>
          <a:xfrm>
            <a:off x="716901" y="2967692"/>
            <a:ext cx="6178420" cy="67180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94CA3B39-5034-4433-B253-4A41C1900AC4}"/>
              </a:ext>
            </a:extLst>
          </p:cNvPr>
          <p:cNvSpPr/>
          <p:nvPr/>
        </p:nvSpPr>
        <p:spPr>
          <a:xfrm>
            <a:off x="716901" y="5013150"/>
            <a:ext cx="6178420" cy="37061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44892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921253-73DF-430A-803C-BC6AB6F99E3D}"/>
              </a:ext>
            </a:extLst>
          </p:cNvPr>
          <p:cNvSpPr>
            <a:spLocks noGrp="1"/>
          </p:cNvSpPr>
          <p:nvPr>
            <p:ph type="title"/>
          </p:nvPr>
        </p:nvSpPr>
        <p:spPr>
          <a:xfrm>
            <a:off x="838200" y="365125"/>
            <a:ext cx="10515600" cy="978483"/>
          </a:xfrm>
        </p:spPr>
        <p:txBody>
          <a:bodyPr/>
          <a:lstStyle/>
          <a:p>
            <a:r>
              <a:rPr lang="zh-TW" altLang="en-US" dirty="0"/>
              <a:t>籌碼面</a:t>
            </a:r>
            <a:r>
              <a:rPr lang="en-US" altLang="zh-TW" dirty="0"/>
              <a:t>-</a:t>
            </a:r>
            <a:r>
              <a:rPr lang="zh-CN" altLang="en-US" dirty="0"/>
              <a:t>買賣家數差</a:t>
            </a:r>
            <a:endParaRPr lang="zh-TW" altLang="en-US" dirty="0"/>
          </a:p>
        </p:txBody>
      </p:sp>
      <p:sp>
        <p:nvSpPr>
          <p:cNvPr id="3" name="內容版面配置區 2">
            <a:extLst>
              <a:ext uri="{FF2B5EF4-FFF2-40B4-BE49-F238E27FC236}">
                <a16:creationId xmlns:a16="http://schemas.microsoft.com/office/drawing/2014/main" id="{F32A68FE-8D83-4599-9EB7-5D26A18DB29F}"/>
              </a:ext>
            </a:extLst>
          </p:cNvPr>
          <p:cNvSpPr>
            <a:spLocks noGrp="1"/>
          </p:cNvSpPr>
          <p:nvPr>
            <p:ph idx="1"/>
          </p:nvPr>
        </p:nvSpPr>
        <p:spPr>
          <a:xfrm>
            <a:off x="838200" y="1502229"/>
            <a:ext cx="10515600" cy="4674734"/>
          </a:xfrm>
        </p:spPr>
        <p:txBody>
          <a:bodyPr>
            <a:normAutofit/>
          </a:bodyPr>
          <a:lstStyle/>
          <a:p>
            <a:r>
              <a:rPr lang="zh-TW" altLang="en-US" sz="2400" dirty="0"/>
              <a:t>跟主力買賣超同樣的道理</a:t>
            </a:r>
            <a:r>
              <a:rPr lang="en-US" altLang="zh-TW" sz="2400" dirty="0"/>
              <a:t>,</a:t>
            </a:r>
            <a:r>
              <a:rPr lang="zh-CN" altLang="en-US" sz="2400" dirty="0"/>
              <a:t>假設當主力</a:t>
            </a:r>
            <a:r>
              <a:rPr lang="en-US" altLang="zh-CN" sz="2400" dirty="0"/>
              <a:t>1</a:t>
            </a:r>
            <a:r>
              <a:rPr lang="zh-CN" altLang="en-US" sz="2400" dirty="0"/>
              <a:t>人買進時</a:t>
            </a:r>
            <a:r>
              <a:rPr lang="en-US" altLang="zh-CN" sz="2400" dirty="0"/>
              <a:t>,</a:t>
            </a:r>
            <a:r>
              <a:rPr lang="zh-CN" altLang="en-US" sz="2400" dirty="0"/>
              <a:t>股票由多數人轉移到特定主力中</a:t>
            </a:r>
            <a:r>
              <a:rPr lang="en-US" altLang="zh-CN" sz="2400" dirty="0"/>
              <a:t>,</a:t>
            </a:r>
            <a:r>
              <a:rPr lang="zh-CN" altLang="en-US" sz="2400" dirty="0"/>
              <a:t>這時買的只有主力一人</a:t>
            </a:r>
            <a:r>
              <a:rPr lang="en-US" altLang="zh-CN" sz="2400" dirty="0"/>
              <a:t>,</a:t>
            </a:r>
            <a:r>
              <a:rPr lang="zh-CN" altLang="en-US" sz="2400" dirty="0"/>
              <a:t>賣的是不特定多數人</a:t>
            </a:r>
            <a:r>
              <a:rPr lang="en-US" altLang="zh-CN" sz="2400" dirty="0"/>
              <a:t>,</a:t>
            </a:r>
            <a:r>
              <a:rPr lang="zh-CN" altLang="en-US" sz="2400" dirty="0"/>
              <a:t>賣的人多而買的人少</a:t>
            </a:r>
            <a:endParaRPr lang="en-US" altLang="zh-CN" sz="2400" dirty="0"/>
          </a:p>
          <a:p>
            <a:endParaRPr lang="en-US" altLang="zh-TW" sz="2400" dirty="0"/>
          </a:p>
          <a:p>
            <a:r>
              <a:rPr lang="zh-TW" altLang="en-US" sz="2400" dirty="0"/>
              <a:t>買賣家數差定義是買超券商家數減去賣超券商家數</a:t>
            </a:r>
            <a:r>
              <a:rPr lang="en-US" altLang="zh-TW" sz="2400" dirty="0"/>
              <a:t>,</a:t>
            </a:r>
            <a:r>
              <a:rPr lang="zh-CN" altLang="en-US" sz="2400" dirty="0"/>
              <a:t>若主力吃貨</a:t>
            </a:r>
            <a:r>
              <a:rPr lang="en-US" altLang="zh-CN" sz="2400" dirty="0"/>
              <a:t>,</a:t>
            </a:r>
            <a:r>
              <a:rPr lang="zh-CN" altLang="en-US" sz="2400" dirty="0"/>
              <a:t>則賣超的家數多</a:t>
            </a:r>
            <a:r>
              <a:rPr lang="en-US" altLang="zh-CN" sz="2400" dirty="0"/>
              <a:t>,</a:t>
            </a:r>
            <a:r>
              <a:rPr lang="zh-CN" altLang="en-US" sz="2400" dirty="0"/>
              <a:t>買賣家數差為負</a:t>
            </a:r>
            <a:endParaRPr lang="en-US" altLang="zh-CN" sz="2400" dirty="0"/>
          </a:p>
          <a:p>
            <a:endParaRPr lang="en-US" altLang="zh-TW" sz="2400" dirty="0"/>
          </a:p>
          <a:p>
            <a:r>
              <a:rPr lang="zh-TW" altLang="en-US" sz="2400" dirty="0"/>
              <a:t>跟主力有啥不同</a:t>
            </a:r>
            <a:r>
              <a:rPr lang="en-US" altLang="zh-TW" sz="2400" dirty="0"/>
              <a:t>?A:</a:t>
            </a:r>
            <a:r>
              <a:rPr lang="zh-CN" altLang="en-US" sz="2400" dirty="0"/>
              <a:t>如果主力很陰險怕被看出來用很多戶頭分散吃貨</a:t>
            </a:r>
            <a:r>
              <a:rPr lang="en-US" altLang="zh-CN" sz="2400" dirty="0"/>
              <a:t>,</a:t>
            </a:r>
            <a:r>
              <a:rPr lang="zh-CN" altLang="en-US" sz="2400" dirty="0"/>
              <a:t>買賣家數差還是看的出來</a:t>
            </a:r>
            <a:r>
              <a:rPr lang="en-US" altLang="zh-CN" sz="2400" dirty="0"/>
              <a:t>,</a:t>
            </a:r>
            <a:r>
              <a:rPr lang="zh-CN" altLang="en-US" sz="2400" dirty="0"/>
              <a:t>統計結果也是買賣家數差較為顯著</a:t>
            </a:r>
            <a:r>
              <a:rPr lang="en-US" altLang="zh-CN" sz="2400" dirty="0"/>
              <a:t>,</a:t>
            </a:r>
            <a:r>
              <a:rPr lang="zh-CN" altLang="en-US" sz="2400" dirty="0"/>
              <a:t>這是一個不好被做手腳的指標</a:t>
            </a:r>
            <a:endParaRPr lang="zh-TW" altLang="en-US" sz="2400" dirty="0"/>
          </a:p>
        </p:txBody>
      </p:sp>
    </p:spTree>
    <p:extLst>
      <p:ext uri="{BB962C8B-B14F-4D97-AF65-F5344CB8AC3E}">
        <p14:creationId xmlns:p14="http://schemas.microsoft.com/office/powerpoint/2010/main" val="1808552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EDE9EE-B929-42FE-BC29-5A405A6906FA}"/>
              </a:ext>
            </a:extLst>
          </p:cNvPr>
          <p:cNvSpPr>
            <a:spLocks noGrp="1"/>
          </p:cNvSpPr>
          <p:nvPr>
            <p:ph type="title"/>
          </p:nvPr>
        </p:nvSpPr>
        <p:spPr>
          <a:xfrm>
            <a:off x="838200" y="2"/>
            <a:ext cx="10515600" cy="797666"/>
          </a:xfrm>
        </p:spPr>
        <p:txBody>
          <a:bodyPr/>
          <a:lstStyle/>
          <a:p>
            <a:r>
              <a:rPr lang="zh-TW" altLang="en-US" dirty="0">
                <a:solidFill>
                  <a:srgbClr val="FF0000"/>
                </a:solidFill>
              </a:rPr>
              <a:t>籌碼面</a:t>
            </a:r>
            <a:r>
              <a:rPr lang="en-US" altLang="zh-TW" dirty="0">
                <a:solidFill>
                  <a:srgbClr val="FF0000"/>
                </a:solidFill>
              </a:rPr>
              <a:t>-</a:t>
            </a:r>
            <a:r>
              <a:rPr lang="zh-CN" altLang="en-US" dirty="0">
                <a:solidFill>
                  <a:srgbClr val="FF0000"/>
                </a:solidFill>
              </a:rPr>
              <a:t>籌碼過高法</a:t>
            </a:r>
            <a:endParaRPr lang="zh-TW" altLang="en-US" dirty="0">
              <a:solidFill>
                <a:srgbClr val="FF0000"/>
              </a:solidFill>
            </a:endParaRPr>
          </a:p>
        </p:txBody>
      </p:sp>
      <p:sp>
        <p:nvSpPr>
          <p:cNvPr id="3" name="內容版面配置區 2">
            <a:extLst>
              <a:ext uri="{FF2B5EF4-FFF2-40B4-BE49-F238E27FC236}">
                <a16:creationId xmlns:a16="http://schemas.microsoft.com/office/drawing/2014/main" id="{B1C3CF04-ABCD-4FB5-8849-1DB85AC1C039}"/>
              </a:ext>
            </a:extLst>
          </p:cNvPr>
          <p:cNvSpPr>
            <a:spLocks noGrp="1"/>
          </p:cNvSpPr>
          <p:nvPr>
            <p:ph idx="1"/>
          </p:nvPr>
        </p:nvSpPr>
        <p:spPr>
          <a:xfrm>
            <a:off x="838200" y="681135"/>
            <a:ext cx="10515600" cy="5495829"/>
          </a:xfrm>
        </p:spPr>
        <p:txBody>
          <a:bodyPr>
            <a:normAutofit/>
          </a:bodyPr>
          <a:lstStyle/>
          <a:p>
            <a:r>
              <a:rPr lang="zh-CN" altLang="en-US" sz="2000" dirty="0" smtClean="0"/>
              <a:t>概念</a:t>
            </a:r>
            <a:r>
              <a:rPr lang="en-US" altLang="zh-CN" sz="2000" dirty="0"/>
              <a:t>:</a:t>
            </a:r>
            <a:r>
              <a:rPr lang="zh-CN" altLang="en-US" sz="2000" dirty="0"/>
              <a:t>大戶籌碼領先股價</a:t>
            </a:r>
            <a:endParaRPr lang="en-US" altLang="zh-CN" sz="2000" dirty="0"/>
          </a:p>
          <a:p>
            <a:r>
              <a:rPr lang="zh-CN" altLang="en-US" sz="2000" dirty="0"/>
              <a:t>用法</a:t>
            </a:r>
            <a:r>
              <a:rPr lang="en-US" altLang="zh-CN" sz="2000" dirty="0"/>
              <a:t>:</a:t>
            </a:r>
            <a:r>
              <a:rPr lang="zh-CN" altLang="en-US" sz="2000" dirty="0"/>
              <a:t>用籌碼相較股價做比較</a:t>
            </a:r>
            <a:r>
              <a:rPr lang="en-US" altLang="zh-CN" sz="2000" dirty="0"/>
              <a:t>,</a:t>
            </a:r>
            <a:r>
              <a:rPr lang="zh-CN" altLang="en-US" sz="2000" dirty="0"/>
              <a:t>籌碼超過前高時</a:t>
            </a:r>
            <a:r>
              <a:rPr lang="en-US" altLang="zh-CN" sz="2000" dirty="0"/>
              <a:t>,</a:t>
            </a:r>
            <a:r>
              <a:rPr lang="zh-CN" altLang="en-US" sz="2000" dirty="0"/>
              <a:t>股價若還沒過高</a:t>
            </a:r>
            <a:r>
              <a:rPr lang="en-US" altLang="zh-CN" sz="2000" dirty="0"/>
              <a:t>,</a:t>
            </a:r>
            <a:r>
              <a:rPr lang="zh-CN" altLang="en-US" sz="2000" dirty="0"/>
              <a:t>則是買點</a:t>
            </a:r>
            <a:endParaRPr lang="en-US" altLang="zh-CN" sz="2000" dirty="0"/>
          </a:p>
          <a:p>
            <a:endParaRPr lang="en-US" altLang="zh-CN" sz="2000" dirty="0"/>
          </a:p>
          <a:p>
            <a:endParaRPr lang="zh-TW" altLang="en-US" sz="2000" dirty="0"/>
          </a:p>
        </p:txBody>
      </p:sp>
      <p:pic>
        <p:nvPicPr>
          <p:cNvPr id="4" name="圖片 3">
            <a:extLst>
              <a:ext uri="{FF2B5EF4-FFF2-40B4-BE49-F238E27FC236}">
                <a16:creationId xmlns:a16="http://schemas.microsoft.com/office/drawing/2014/main" id="{B3BD6F34-8E06-4823-86C3-4F5FC25F54FB}"/>
              </a:ext>
            </a:extLst>
          </p:cNvPr>
          <p:cNvPicPr>
            <a:picLocks noChangeAspect="1"/>
          </p:cNvPicPr>
          <p:nvPr/>
        </p:nvPicPr>
        <p:blipFill>
          <a:blip r:embed="rId2"/>
          <a:stretch>
            <a:fillRect/>
          </a:stretch>
        </p:blipFill>
        <p:spPr>
          <a:xfrm>
            <a:off x="1023431" y="2574524"/>
            <a:ext cx="9639300" cy="4127833"/>
          </a:xfrm>
          <a:prstGeom prst="rect">
            <a:avLst/>
          </a:prstGeom>
        </p:spPr>
      </p:pic>
      <p:cxnSp>
        <p:nvCxnSpPr>
          <p:cNvPr id="6" name="直線接點 5">
            <a:extLst>
              <a:ext uri="{FF2B5EF4-FFF2-40B4-BE49-F238E27FC236}">
                <a16:creationId xmlns:a16="http://schemas.microsoft.com/office/drawing/2014/main" id="{1E0CFAF3-CB42-49CE-AEDE-A33DF34FF92B}"/>
              </a:ext>
            </a:extLst>
          </p:cNvPr>
          <p:cNvCxnSpPr/>
          <p:nvPr/>
        </p:nvCxnSpPr>
        <p:spPr>
          <a:xfrm>
            <a:off x="1716435" y="6086965"/>
            <a:ext cx="739302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091EF26B-0282-490D-8CA9-F4ABE74B6152}"/>
              </a:ext>
            </a:extLst>
          </p:cNvPr>
          <p:cNvCxnSpPr>
            <a:cxnSpLocks/>
          </p:cNvCxnSpPr>
          <p:nvPr/>
        </p:nvCxnSpPr>
        <p:spPr>
          <a:xfrm>
            <a:off x="1834954" y="4546358"/>
            <a:ext cx="739302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橢圓 10">
            <a:extLst>
              <a:ext uri="{FF2B5EF4-FFF2-40B4-BE49-F238E27FC236}">
                <a16:creationId xmlns:a16="http://schemas.microsoft.com/office/drawing/2014/main" id="{985095E5-03F7-4A04-BC3A-87F746FF0653}"/>
              </a:ext>
            </a:extLst>
          </p:cNvPr>
          <p:cNvSpPr/>
          <p:nvPr/>
        </p:nvSpPr>
        <p:spPr>
          <a:xfrm>
            <a:off x="8966718" y="4618653"/>
            <a:ext cx="261258" cy="30790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0970624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4627</TotalTime>
  <Words>2713</Words>
  <Application>Microsoft Office PowerPoint</Application>
  <PresentationFormat>寬螢幕</PresentationFormat>
  <Paragraphs>132</Paragraphs>
  <Slides>38</Slides>
  <Notes>0</Notes>
  <HiddenSlides>0</HiddenSlides>
  <MMClips>0</MMClips>
  <ScaleCrop>false</ScaleCrop>
  <HeadingPairs>
    <vt:vector size="6" baseType="variant">
      <vt:variant>
        <vt:lpstr>使用字型</vt:lpstr>
      </vt:variant>
      <vt:variant>
        <vt:i4>5</vt:i4>
      </vt:variant>
      <vt:variant>
        <vt:lpstr>佈景主題</vt:lpstr>
      </vt:variant>
      <vt:variant>
        <vt:i4>2</vt:i4>
      </vt:variant>
      <vt:variant>
        <vt:lpstr>投影片標題</vt:lpstr>
      </vt:variant>
      <vt:variant>
        <vt:i4>38</vt:i4>
      </vt:variant>
    </vt:vector>
  </HeadingPairs>
  <TitlesOfParts>
    <vt:vector size="45" baseType="lpstr">
      <vt:lpstr>宋体</vt:lpstr>
      <vt:lpstr>新細明體</vt:lpstr>
      <vt:lpstr>Arial</vt:lpstr>
      <vt:lpstr>Calibri</vt:lpstr>
      <vt:lpstr>Calibri Light</vt:lpstr>
      <vt:lpstr>Office 佈景主題</vt:lpstr>
      <vt:lpstr>自訂設計</vt:lpstr>
      <vt:lpstr>籌碼</vt:lpstr>
      <vt:lpstr>籌碼面-外資</vt:lpstr>
      <vt:lpstr>籌碼面-外資</vt:lpstr>
      <vt:lpstr>籌碼面-主力買賣超又是什麼意思? </vt:lpstr>
      <vt:lpstr>籌碼面-主力買超現象1</vt:lpstr>
      <vt:lpstr>籌碼面-主力買超現象2大戶持股比率</vt:lpstr>
      <vt:lpstr>籌碼面-純籌碼</vt:lpstr>
      <vt:lpstr>籌碼面-買賣家數差</vt:lpstr>
      <vt:lpstr>籌碼面-籌碼過高法</vt:lpstr>
      <vt:lpstr>籌碼面-籌碼過高法</vt:lpstr>
      <vt:lpstr>籌碼面-籌碼過高法-不是那麼順利的情況</vt:lpstr>
      <vt:lpstr>籌碼面-籌碼過高法</vt:lpstr>
      <vt:lpstr>籌碼面-籌碼過高法</vt:lpstr>
      <vt:lpstr>籌碼面-乖離法</vt:lpstr>
      <vt:lpstr>籌碼面-乖離法</vt:lpstr>
      <vt:lpstr>籌碼面-乖離法</vt:lpstr>
      <vt:lpstr>籌碼面-買賣家數差法</vt:lpstr>
      <vt:lpstr>籌碼面-券商</vt:lpstr>
      <vt:lpstr>PowerPoint 簡報</vt:lpstr>
      <vt:lpstr>PowerPoint 簡報</vt:lpstr>
      <vt:lpstr>籌碼面-券商</vt:lpstr>
      <vt:lpstr>籌碼面-券商</vt:lpstr>
      <vt:lpstr>PowerPoint 簡報</vt:lpstr>
      <vt:lpstr>籌碼面-券商</vt:lpstr>
      <vt:lpstr>PowerPoint 簡報</vt:lpstr>
      <vt:lpstr>其他</vt:lpstr>
      <vt:lpstr>鎖漲停型隔日沖券商</vt:lpstr>
      <vt:lpstr>當沖假單券商介紹-群XXX-台X</vt:lpstr>
      <vt:lpstr>當沖假單券商介紹-群XXX-台X</vt:lpstr>
      <vt:lpstr>當沖假單券商介紹-群XXX-X北</vt:lpstr>
      <vt:lpstr>當沖假單券商介紹-舉例合機做說明</vt:lpstr>
      <vt:lpstr>當沖假單券商介紹-舉例合機做說明</vt:lpstr>
      <vt:lpstr>當沖假單券商介紹-舉例合機做說明</vt:lpstr>
      <vt:lpstr>當沖假單券商介紹-及時明細</vt:lpstr>
      <vt:lpstr>當沖假單券商介紹-舉例合機做說明</vt:lpstr>
      <vt:lpstr>當沖假單券商介紹-</vt:lpstr>
      <vt:lpstr>當沖假單券商介紹</vt:lpstr>
      <vt:lpstr>當沖假單券商介紹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股票</dc:title>
  <dc:creator>李紅慶</dc:creator>
  <cp:lastModifiedBy>Windows 使用者</cp:lastModifiedBy>
  <cp:revision>165</cp:revision>
  <dcterms:created xsi:type="dcterms:W3CDTF">2018-03-28T11:37:16Z</dcterms:created>
  <dcterms:modified xsi:type="dcterms:W3CDTF">2019-12-31T13:05:47Z</dcterms:modified>
</cp:coreProperties>
</file>